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3" r:id="rId5"/>
    <p:sldId id="274" r:id="rId6"/>
    <p:sldId id="275" r:id="rId7"/>
    <p:sldId id="265" r:id="rId8"/>
    <p:sldId id="276" r:id="rId9"/>
    <p:sldId id="266" r:id="rId10"/>
    <p:sldId id="268" r:id="rId11"/>
    <p:sldId id="267" r:id="rId12"/>
    <p:sldId id="269" r:id="rId13"/>
    <p:sldId id="270" r:id="rId14"/>
    <p:sldId id="277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6BD5-724C-43B6-AC5F-F6440412A8FD}" type="datetimeFigureOut">
              <a:rPr lang="en-US" smtClean="0"/>
              <a:pPr/>
              <a:t>2/21/2015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0C13-0048-44FB-959D-35DBD101BD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latin typeface="Cooper Black" pitchFamily="18" charset="0"/>
              </a:rPr>
              <a:t>Westward Expansion: Georgia’s Growth &amp; Development, 1789-1840</a:t>
            </a:r>
            <a:endParaRPr lang="en-US" sz="4800" dirty="0">
              <a:latin typeface="Cooper Blac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Mrs. Kim West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Georgia Studies</a:t>
            </a:r>
          </a:p>
          <a:p>
            <a:r>
              <a:rPr lang="en-US" dirty="0" smtClean="0"/>
              <a:t>GPS: SS8H5a</a:t>
            </a:r>
          </a:p>
          <a:p>
            <a:r>
              <a:rPr lang="en-US" dirty="0" smtClean="0"/>
              <a:t>Chapter 6, Section 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University of Georgia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UGA was the first land-grant school in the country.</a:t>
            </a:r>
          </a:p>
          <a:p>
            <a:r>
              <a:rPr lang="en-US" dirty="0" smtClean="0"/>
              <a:t>It officially opened in 1801; women were not admitted until 1918.</a:t>
            </a:r>
          </a:p>
          <a:p>
            <a:pPr>
              <a:lnSpc>
                <a:spcPct val="90000"/>
              </a:lnSpc>
            </a:pPr>
            <a:r>
              <a:rPr lang="en-US" dirty="0"/>
              <a:t>UGA was often called </a:t>
            </a:r>
            <a:r>
              <a:rPr lang="en-US" b="1" u="sng" dirty="0">
                <a:solidFill>
                  <a:srgbClr val="FF0000"/>
                </a:solidFill>
              </a:rPr>
              <a:t>Franklin College </a:t>
            </a:r>
            <a:r>
              <a:rPr lang="en-US" dirty="0"/>
              <a:t>in its early days.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3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Louisville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3830068" cy="522644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33172" y="1295400"/>
            <a:ext cx="4253628" cy="5348686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Louisville was Georgia’s 3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rd</a:t>
            </a:r>
            <a:r>
              <a:rPr lang="en-US" b="1" u="sng" dirty="0" smtClean="0">
                <a:solidFill>
                  <a:srgbClr val="FF0000"/>
                </a:solidFill>
              </a:rPr>
              <a:t> state capital, from 1796-1807. </a:t>
            </a:r>
            <a:r>
              <a:rPr lang="en-US" dirty="0"/>
              <a:t>	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At the time it was the center of Georgia’s population; this </a:t>
            </a:r>
            <a:r>
              <a:rPr lang="en-US" b="1" u="sng" dirty="0">
                <a:solidFill>
                  <a:srgbClr val="FF0000"/>
                </a:solidFill>
              </a:rPr>
              <a:t>was driven by the state’s westward expansion. </a:t>
            </a: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state’s legislators hoped that the town would also serve as a trading center due to its location on the Ogeechee </a:t>
            </a:r>
            <a:r>
              <a:rPr lang="en-US" dirty="0" smtClean="0"/>
              <a:t>River.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3831861" y="4267200"/>
            <a:ext cx="198119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383607" y="3657600"/>
            <a:ext cx="731519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884227" y="2971800"/>
            <a:ext cx="198119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1164" y="4343400"/>
            <a:ext cx="9892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Savannah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54735" y="2809101"/>
            <a:ext cx="9892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Augusta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97041" y="4226404"/>
            <a:ext cx="13468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Louisville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3888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Louisville</a:t>
            </a:r>
            <a:endParaRPr lang="en-US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3830068" cy="5226448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33172" y="1295400"/>
            <a:ext cx="4406028" cy="53486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Once </a:t>
            </a:r>
            <a:r>
              <a:rPr lang="en-US" dirty="0"/>
              <a:t>it was established, Louisville developed both socially and financially.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Louisville’s time as capital ended in 1807 due several factors including the malaria </a:t>
            </a:r>
            <a:r>
              <a:rPr lang="en-US" dirty="0" smtClean="0"/>
              <a:t>outbreaks.</a:t>
            </a:r>
          </a:p>
          <a:p>
            <a:r>
              <a:rPr lang="en-US" dirty="0"/>
              <a:t>One of the most famous events in the city was when the </a:t>
            </a:r>
            <a:r>
              <a:rPr lang="en-US" b="1" u="sng" dirty="0">
                <a:solidFill>
                  <a:srgbClr val="FF0000"/>
                </a:solidFill>
              </a:rPr>
              <a:t>state legislators publically set fire to the </a:t>
            </a:r>
            <a:r>
              <a:rPr lang="en-US" b="1" i="1" u="sng" dirty="0">
                <a:solidFill>
                  <a:srgbClr val="FF0000"/>
                </a:solidFill>
              </a:rPr>
              <a:t>Yazoo Land Act </a:t>
            </a:r>
            <a:r>
              <a:rPr lang="en-US" b="1" u="sng" dirty="0">
                <a:solidFill>
                  <a:srgbClr val="FF0000"/>
                </a:solidFill>
              </a:rPr>
              <a:t>with a magnifying glass. 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7" name="5-Point Star 6"/>
          <p:cNvSpPr/>
          <p:nvPr/>
        </p:nvSpPr>
        <p:spPr>
          <a:xfrm>
            <a:off x="3831861" y="4267200"/>
            <a:ext cx="198119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2383607" y="3657600"/>
            <a:ext cx="731519" cy="609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2884227" y="2971800"/>
            <a:ext cx="198119" cy="152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71164" y="4343400"/>
            <a:ext cx="9892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Savannah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54735" y="2809101"/>
            <a:ext cx="989261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Augusta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97041" y="4226404"/>
            <a:ext cx="134686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Louisville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5594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Spread of Baptist &amp; Methodist Churches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After the American Revolution, religion began to spread throughout the state.</a:t>
            </a:r>
          </a:p>
          <a:p>
            <a:r>
              <a:rPr lang="en-US" dirty="0" smtClean="0"/>
              <a:t>Ministers began arriving in Georgia from Great Britain.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T</a:t>
            </a:r>
            <a:r>
              <a:rPr lang="en-US" b="1" u="sng" dirty="0" smtClean="0">
                <a:solidFill>
                  <a:srgbClr val="FF0000"/>
                </a:solidFill>
              </a:rPr>
              <a:t>he </a:t>
            </a:r>
            <a:r>
              <a:rPr lang="en-US" b="1" u="sng" dirty="0">
                <a:solidFill>
                  <a:srgbClr val="FF0000"/>
                </a:solidFill>
              </a:rPr>
              <a:t>founder of the </a:t>
            </a:r>
            <a:r>
              <a:rPr lang="en-US" b="1" i="1" u="sng" dirty="0">
                <a:solidFill>
                  <a:srgbClr val="FF0000"/>
                </a:solidFill>
              </a:rPr>
              <a:t>Methodist </a:t>
            </a:r>
            <a:r>
              <a:rPr lang="en-US" b="1" u="sng" dirty="0">
                <a:solidFill>
                  <a:srgbClr val="FF0000"/>
                </a:solidFill>
              </a:rPr>
              <a:t>church, John Wesley, preached in colonial </a:t>
            </a:r>
            <a:r>
              <a:rPr lang="en-US" b="1" u="sng" dirty="0" smtClean="0">
                <a:solidFill>
                  <a:srgbClr val="FF0000"/>
                </a:solidFill>
              </a:rPr>
              <a:t>Georgia.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0256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2743200" cy="2743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685800"/>
            <a:ext cx="5029200" cy="32941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600"/>
            <a:ext cx="3962400" cy="3372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06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Spread of Baptist &amp; Methodist Churches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Georgians </a:t>
            </a:r>
            <a:r>
              <a:rPr lang="en-US" dirty="0"/>
              <a:t>did not begin identifying themselves with </a:t>
            </a:r>
            <a:r>
              <a:rPr lang="en-US" dirty="0" smtClean="0"/>
              <a:t>denominations </a:t>
            </a:r>
            <a:r>
              <a:rPr lang="en-US" dirty="0"/>
              <a:t>until the </a:t>
            </a:r>
            <a:r>
              <a:rPr lang="en-US" b="1" u="sng" dirty="0">
                <a:solidFill>
                  <a:srgbClr val="FF0000"/>
                </a:solidFill>
              </a:rPr>
              <a:t>Second Great </a:t>
            </a:r>
            <a:r>
              <a:rPr lang="en-US" b="1" u="sng" dirty="0" smtClean="0">
                <a:solidFill>
                  <a:srgbClr val="FF0000"/>
                </a:solidFill>
              </a:rPr>
              <a:t>Awakening</a:t>
            </a:r>
            <a:r>
              <a:rPr lang="en-US" b="1" dirty="0" smtClean="0"/>
              <a:t>.</a:t>
            </a:r>
          </a:p>
          <a:p>
            <a:pPr lvl="1"/>
            <a:r>
              <a:rPr lang="en-US" dirty="0" smtClean="0"/>
              <a:t>The Second Great Awakening was a protestant </a:t>
            </a:r>
            <a:r>
              <a:rPr lang="en-US" dirty="0"/>
              <a:t>revival movement during the early 19th century in the United States. </a:t>
            </a:r>
            <a:r>
              <a:rPr lang="en-US" dirty="0"/>
              <a:t>M</a:t>
            </a:r>
            <a:r>
              <a:rPr lang="en-US" dirty="0" smtClean="0"/>
              <a:t>embership </a:t>
            </a:r>
            <a:r>
              <a:rPr lang="en-US" dirty="0"/>
              <a:t>rose rapidly among Baptist and Methodist congregations whose preachers led the movement.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569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Spread of Baptist &amp; Methodist Churches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Many </a:t>
            </a:r>
            <a:r>
              <a:rPr lang="en-US" b="1" u="sng" dirty="0" smtClean="0">
                <a:solidFill>
                  <a:srgbClr val="FF0000"/>
                </a:solidFill>
              </a:rPr>
              <a:t>slaves</a:t>
            </a:r>
            <a:r>
              <a:rPr lang="en-US" dirty="0" smtClean="0"/>
              <a:t> converted to the </a:t>
            </a:r>
            <a:r>
              <a:rPr lang="en-US" b="1" u="sng" dirty="0" smtClean="0">
                <a:solidFill>
                  <a:srgbClr val="FF0000"/>
                </a:solidFill>
              </a:rPr>
              <a:t>Methodist</a:t>
            </a:r>
            <a:r>
              <a:rPr lang="en-US" dirty="0" smtClean="0"/>
              <a:t> and </a:t>
            </a:r>
            <a:r>
              <a:rPr lang="en-US" b="1" u="sng" dirty="0" smtClean="0">
                <a:solidFill>
                  <a:srgbClr val="FF0000"/>
                </a:solidFill>
              </a:rPr>
              <a:t>Baptist</a:t>
            </a:r>
            <a:r>
              <a:rPr lang="en-US" dirty="0" smtClean="0"/>
              <a:t> faiths.</a:t>
            </a:r>
          </a:p>
          <a:p>
            <a:r>
              <a:rPr lang="en-US" b="1" u="sng" dirty="0">
                <a:solidFill>
                  <a:srgbClr val="FF0000"/>
                </a:solidFill>
              </a:rPr>
              <a:t>Both the Baptists and Methodists used revivals and camp meetings to help increase their membership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meetings </a:t>
            </a:r>
            <a:r>
              <a:rPr lang="en-US" dirty="0"/>
              <a:t>were all day affairs where famers and other townspeople could listen to the </a:t>
            </a:r>
            <a:r>
              <a:rPr lang="en-US" dirty="0" smtClean="0"/>
              <a:t>sermon, but </a:t>
            </a:r>
            <a:r>
              <a:rPr lang="en-US" dirty="0"/>
              <a:t>also get together and socialize with their friends and family after weeks of laboring on their farms.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278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Spread of Baptist &amp; Methodist Churches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The </a:t>
            </a:r>
            <a:r>
              <a:rPr lang="en-US" b="1" u="sng" dirty="0">
                <a:solidFill>
                  <a:srgbClr val="FF0000"/>
                </a:solidFill>
              </a:rPr>
              <a:t>Methodist church also incorporated the use of circuit riders, ministers who would ride from small town to small town and preach. 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circuit riders were </a:t>
            </a:r>
            <a:r>
              <a:rPr lang="en-US" dirty="0" smtClean="0"/>
              <a:t>important </a:t>
            </a:r>
            <a:r>
              <a:rPr lang="en-US" dirty="0"/>
              <a:t>in bringing new converts to the church. 	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176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Enduring Understanding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Individuals, Groups, Institutions: </a:t>
            </a:r>
            <a:r>
              <a:rPr lang="en-US" dirty="0"/>
              <a:t>The student will understand that the actions of individuals groups, and/or institutions affect society through intended and unintended consequences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b="1" dirty="0"/>
              <a:t>Production, Distribution, Consumption: </a:t>
            </a:r>
            <a:r>
              <a:rPr lang="en-US" dirty="0"/>
              <a:t>The student will understand the productions, distribution, and consumption of good/services produced by the society are affected by the location, customs, beliefs, and laws of the society.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240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SS8H5 </a:t>
            </a:r>
            <a:r>
              <a:rPr lang="en-US" b="1" dirty="0"/>
              <a:t>The student will explain significant factors that affected the development of Georgia as part of the growth of the United States between 1789 and 1840.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</a:t>
            </a:r>
            <a:r>
              <a:rPr lang="en-US" dirty="0"/>
              <a:t>. Explain the establishment of the </a:t>
            </a:r>
            <a:r>
              <a:rPr lang="en-US" b="1" u="sng" dirty="0"/>
              <a:t>University </a:t>
            </a:r>
            <a:r>
              <a:rPr lang="en-US" b="1" u="sng" dirty="0"/>
              <a:t> </a:t>
            </a:r>
            <a:r>
              <a:rPr lang="en-US" b="1" u="sng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of </a:t>
            </a:r>
            <a:r>
              <a:rPr lang="en-US" b="1" u="sng" dirty="0"/>
              <a:t>Georgia</a:t>
            </a:r>
            <a:r>
              <a:rPr lang="en-US" dirty="0"/>
              <a:t>, </a:t>
            </a:r>
            <a:r>
              <a:rPr lang="en-US" b="1" u="sng" dirty="0"/>
              <a:t>Louisville</a:t>
            </a:r>
            <a:r>
              <a:rPr lang="en-US" dirty="0"/>
              <a:t>, and the spread of </a:t>
            </a:r>
            <a:r>
              <a:rPr lang="en-US" dirty="0" smtClean="0"/>
              <a:t>	</a:t>
            </a:r>
            <a:r>
              <a:rPr lang="en-US" b="1" u="sng" dirty="0" smtClean="0"/>
              <a:t>Baptist </a:t>
            </a:r>
            <a:r>
              <a:rPr lang="en-US" b="1" u="sng" dirty="0"/>
              <a:t>and Methodist churches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576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Essential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/>
              <a:t>What role did the establishment of the University of Georgia, Louisville, the spread of Baptist and Methodist churches play in Georgia’s growth? </a:t>
            </a:r>
            <a:r>
              <a:rPr lang="en-US" dirty="0" smtClean="0"/>
              <a:t> 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7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058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/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What </a:t>
            </a:r>
            <a:r>
              <a:rPr lang="en-US" b="1" dirty="0">
                <a:latin typeface="Calibri" panose="020F0502020204030204" pitchFamily="34" charset="0"/>
              </a:rPr>
              <a:t>was life like on the Georgia Frontier?</a:t>
            </a:r>
            <a:r>
              <a:rPr lang="en-US" dirty="0"/>
              <a:t/>
            </a:r>
            <a:br>
              <a:rPr lang="en-US" dirty="0"/>
            </a:b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Undeveloped land in central and western </a:t>
            </a:r>
            <a:r>
              <a:rPr lang="en-US" sz="2800" dirty="0" smtClean="0"/>
              <a:t>Georgia.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Few settlers; much land given away in land </a:t>
            </a:r>
            <a:r>
              <a:rPr lang="en-US" sz="2800" dirty="0" smtClean="0"/>
              <a:t>lotteries.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Far-flung trading posts were only </a:t>
            </a:r>
            <a:r>
              <a:rPr lang="en-US" sz="2800" dirty="0" smtClean="0"/>
              <a:t>stores.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Often danger lurked from hostile </a:t>
            </a:r>
            <a:r>
              <a:rPr lang="en-US" sz="2800" dirty="0" smtClean="0"/>
              <a:t>attacks.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Social activities often centered around necessary </a:t>
            </a:r>
            <a:r>
              <a:rPr lang="en-US" sz="2800" dirty="0" smtClean="0"/>
              <a:t>work.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The country store became the center of activity; few luxuries were </a:t>
            </a:r>
            <a:r>
              <a:rPr lang="en-US" sz="2800" dirty="0" smtClean="0"/>
              <a:t>available.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5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latin typeface="Calibri" panose="020F0502020204030204" pitchFamily="34" charset="0"/>
              </a:rPr>
              <a:t>What was life like </a:t>
            </a:r>
            <a:r>
              <a:rPr lang="en-US" sz="4000" b="1" dirty="0" smtClean="0">
                <a:latin typeface="Calibri" panose="020F0502020204030204" pitchFamily="34" charset="0"/>
              </a:rPr>
              <a:t>in</a:t>
            </a:r>
            <a:br>
              <a:rPr lang="en-US" sz="4000" b="1" dirty="0" smtClean="0">
                <a:latin typeface="Calibri" panose="020F0502020204030204" pitchFamily="34" charset="0"/>
              </a:rPr>
            </a:br>
            <a:r>
              <a:rPr lang="en-US" sz="4000" b="1" dirty="0" smtClean="0">
                <a:latin typeface="Calibri" panose="020F0502020204030204" pitchFamily="34" charset="0"/>
              </a:rPr>
              <a:t> </a:t>
            </a:r>
            <a:r>
              <a:rPr lang="en-US" sz="4000" b="1" dirty="0">
                <a:latin typeface="Calibri" panose="020F0502020204030204" pitchFamily="34" charset="0"/>
              </a:rPr>
              <a:t>Georgia's Towns?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Cultural refinements (higher level living) set apart frontier and town </a:t>
            </a:r>
            <a:r>
              <a:rPr lang="en-US" dirty="0" smtClean="0">
                <a:latin typeface="Calibri" panose="020F0502020204030204" pitchFamily="34" charset="0"/>
              </a:rPr>
              <a:t>lifestyles. </a:t>
            </a:r>
            <a:endParaRPr lang="en-US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Newspapers, theater, and debate </a:t>
            </a:r>
            <a:r>
              <a:rPr lang="en-US" dirty="0" smtClean="0">
                <a:latin typeface="Calibri" panose="020F0502020204030204" pitchFamily="34" charset="0"/>
              </a:rPr>
              <a:t>societies.</a:t>
            </a:r>
            <a:endParaRPr lang="en-US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Fancy balls, barbecues, camp meetings, and horse </a:t>
            </a:r>
            <a:r>
              <a:rPr lang="en-US" dirty="0" smtClean="0">
                <a:latin typeface="Calibri" panose="020F0502020204030204" pitchFamily="34" charset="0"/>
              </a:rPr>
              <a:t>racing.</a:t>
            </a:r>
            <a:endParaRPr lang="en-US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anose="020F0502020204030204" pitchFamily="34" charset="0"/>
              </a:rPr>
              <a:t>Orphanages, hospitals, and facilities for people with special needs were </a:t>
            </a:r>
            <a:r>
              <a:rPr lang="en-US" dirty="0" smtClean="0">
                <a:latin typeface="Calibri" panose="020F0502020204030204" pitchFamily="34" charset="0"/>
              </a:rPr>
              <a:t>operated.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2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University of Georgia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the American Revolution, many Georgia’s were not educated.</a:t>
            </a:r>
          </a:p>
          <a:p>
            <a:r>
              <a:rPr lang="en-US" dirty="0" smtClean="0"/>
              <a:t>The Governor Lyman Hall, recommend that the state set aside land to build schools, but few were built.</a:t>
            </a:r>
          </a:p>
          <a:p>
            <a:r>
              <a:rPr lang="en-US" dirty="0" smtClean="0"/>
              <a:t>Even though very few Georgians were educated, they believed in the value of a good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18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7" y="117072"/>
            <a:ext cx="2664183" cy="16784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6599"/>
            <a:ext cx="9144000" cy="3324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597" y="593737"/>
            <a:ext cx="4053828" cy="27063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3" y="1785188"/>
            <a:ext cx="2381250" cy="17811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703" y="117072"/>
            <a:ext cx="2167391" cy="290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61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University of Georgia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In 1784, 20,000 acres of land, was set aside to build a state school.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In 1785, the University of Georgia was chartered (began) as a land grant university.</a:t>
            </a:r>
          </a:p>
          <a:p>
            <a:pPr lvl="1"/>
            <a:r>
              <a:rPr lang="en-US" dirty="0" smtClean="0"/>
              <a:t>A land grant university is one in which the government donates the land to build the school.</a:t>
            </a:r>
          </a:p>
          <a:p>
            <a:r>
              <a:rPr lang="en-US" b="1" u="sng" dirty="0" smtClean="0">
                <a:solidFill>
                  <a:srgbClr val="FF0000"/>
                </a:solidFill>
              </a:rPr>
              <a:t>Abraham Baldwin</a:t>
            </a:r>
            <a:r>
              <a:rPr lang="en-US" dirty="0" smtClean="0"/>
              <a:t>, signer of the US Constitution for Georgia, </a:t>
            </a:r>
            <a:r>
              <a:rPr lang="en-US" b="1" u="sng" dirty="0" smtClean="0">
                <a:solidFill>
                  <a:srgbClr val="FF0000"/>
                </a:solidFill>
              </a:rPr>
              <a:t>was UGA’s 1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st</a:t>
            </a:r>
            <a:r>
              <a:rPr lang="en-US" b="1" u="sng" dirty="0" smtClean="0">
                <a:solidFill>
                  <a:srgbClr val="FF0000"/>
                </a:solidFill>
              </a:rPr>
              <a:t> president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2018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701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Cooper Black</vt:lpstr>
      <vt:lpstr>Office Theme</vt:lpstr>
      <vt:lpstr>Westward Expansion: Georgia’s Growth &amp; Development, 1789-1840</vt:lpstr>
      <vt:lpstr>Enduring Understanding</vt:lpstr>
      <vt:lpstr>GPS</vt:lpstr>
      <vt:lpstr>Essential Question</vt:lpstr>
      <vt:lpstr> What was life like on the Georgia Frontier? </vt:lpstr>
      <vt:lpstr>What was life like in  Georgia's Towns?</vt:lpstr>
      <vt:lpstr>University of Georgia</vt:lpstr>
      <vt:lpstr>PowerPoint Presentation</vt:lpstr>
      <vt:lpstr>University of Georgia</vt:lpstr>
      <vt:lpstr>University of Georgia</vt:lpstr>
      <vt:lpstr>Louisville</vt:lpstr>
      <vt:lpstr>Louisville</vt:lpstr>
      <vt:lpstr>Spread of Baptist &amp; Methodist Churches</vt:lpstr>
      <vt:lpstr>PowerPoint Presentation</vt:lpstr>
      <vt:lpstr>Spread of Baptist &amp; Methodist Churches</vt:lpstr>
      <vt:lpstr>Spread of Baptist &amp; Methodist Churches</vt:lpstr>
      <vt:lpstr>Spread of Baptist &amp; Methodist Churches</vt:lpstr>
    </vt:vector>
  </TitlesOfParts>
  <Company>RCPS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kwest</dc:creator>
  <cp:lastModifiedBy>Kim West - Conyers Middle</cp:lastModifiedBy>
  <cp:revision>31</cp:revision>
  <dcterms:created xsi:type="dcterms:W3CDTF">2009-03-02T20:21:07Z</dcterms:created>
  <dcterms:modified xsi:type="dcterms:W3CDTF">2015-02-22T07:18:14Z</dcterms:modified>
</cp:coreProperties>
</file>