
<file path=[Content_Types].xml><?xml version="1.0" encoding="utf-8"?>
<Types xmlns="http://schemas.openxmlformats.org/package/2006/content-types">
  <Default Extension="png" ContentType="image/png"/>
  <Default Extension="tmp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9" r:id="rId5"/>
    <p:sldId id="257" r:id="rId6"/>
    <p:sldId id="270" r:id="rId7"/>
    <p:sldId id="271" r:id="rId8"/>
    <p:sldId id="260" r:id="rId9"/>
    <p:sldId id="261" r:id="rId10"/>
    <p:sldId id="262" r:id="rId11"/>
    <p:sldId id="268" r:id="rId12"/>
    <p:sldId id="263" r:id="rId13"/>
    <p:sldId id="259" r:id="rId14"/>
    <p:sldId id="264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>
        <p:scale>
          <a:sx n="80" d="100"/>
          <a:sy n="80" d="100"/>
        </p:scale>
        <p:origin x="414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AB3D-4FB0-4669-BFCB-B23B1438FC87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EB53-B45A-4750-9326-6EBC84C0EF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AB3D-4FB0-4669-BFCB-B23B1438FC87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EB53-B45A-4750-9326-6EBC84C0EF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AB3D-4FB0-4669-BFCB-B23B1438FC87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EB53-B45A-4750-9326-6EBC84C0EF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28BDB87-79AE-4E6B-84F5-565BF21E1F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AB3D-4FB0-4669-BFCB-B23B1438FC87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EB53-B45A-4750-9326-6EBC84C0EF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AB3D-4FB0-4669-BFCB-B23B1438FC87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EB53-B45A-4750-9326-6EBC84C0EF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AB3D-4FB0-4669-BFCB-B23B1438FC87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EB53-B45A-4750-9326-6EBC84C0EF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AB3D-4FB0-4669-BFCB-B23B1438FC87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EB53-B45A-4750-9326-6EBC84C0EF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AB3D-4FB0-4669-BFCB-B23B1438FC87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EB53-B45A-4750-9326-6EBC84C0EF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AB3D-4FB0-4669-BFCB-B23B1438FC87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EB53-B45A-4750-9326-6EBC84C0EF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AB3D-4FB0-4669-BFCB-B23B1438FC87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EB53-B45A-4750-9326-6EBC84C0EF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CAB3D-4FB0-4669-BFCB-B23B1438FC87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4EB53-B45A-4750-9326-6EBC84C0EF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CAB3D-4FB0-4669-BFCB-B23B1438FC87}" type="datetimeFigureOut">
              <a:rPr lang="en-US" smtClean="0"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4EB53-B45A-4750-9326-6EBC84C0EF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scmpd.org/" TargetMode="Externa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ckdale.k12.ga.us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hyperlink" Target="http://savannahwarehouse.com/wp-content/uploads/2009/10/savriv1.jpg" TargetMode="External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219200"/>
            <a:ext cx="8534400" cy="32004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ial Black" pitchFamily="34" charset="0"/>
              </a:rPr>
              <a:t>Local Governments </a:t>
            </a:r>
            <a:r>
              <a:rPr lang="en-US" sz="6000" dirty="0" smtClean="0">
                <a:latin typeface="Arial Black" pitchFamily="34" charset="0"/>
              </a:rPr>
              <a:t/>
            </a:r>
            <a:br>
              <a:rPr lang="en-US" sz="6000" dirty="0" smtClean="0">
                <a:latin typeface="Arial Black" pitchFamily="34" charset="0"/>
              </a:rPr>
            </a:br>
            <a:r>
              <a:rPr lang="en-US" sz="6000" dirty="0" smtClean="0">
                <a:latin typeface="Arial Black" pitchFamily="34" charset="0"/>
              </a:rPr>
              <a:t>In Georgia</a:t>
            </a:r>
            <a:endParaRPr lang="en-US" sz="6000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Mrs. Kim West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en-US" sz="2400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Grade Georgia Studies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GPS:  SS8CG5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990600"/>
          </a:xfrm>
        </p:spPr>
        <p:txBody>
          <a:bodyPr/>
          <a:lstStyle/>
          <a:p>
            <a:r>
              <a:rPr lang="en-US" sz="400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Forms of City Government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838200"/>
            <a:ext cx="8686800" cy="57912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sz="2800" b="1" u="sng" dirty="0">
                <a:latin typeface="Arial" charset="0"/>
              </a:rPr>
              <a:t>Mayor-Counci</a:t>
            </a:r>
            <a:r>
              <a:rPr lang="en-US" sz="2800" dirty="0">
                <a:latin typeface="Arial" charset="0"/>
              </a:rPr>
              <a:t>l: most common in Georgia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elected council, elected mayor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weak-mayor system: mayor has little power, figurehead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strong-mayor system: mayor has power to run the city, propose budget, can veto council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b="1" u="sng" dirty="0">
                <a:latin typeface="Arial" charset="0"/>
              </a:rPr>
              <a:t>Council-Manager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voters elect council members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mayor may be elected or appointed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council hires city manager for day-to-day operations of the city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b="1" u="sng" dirty="0">
                <a:latin typeface="Arial" charset="0"/>
              </a:rPr>
              <a:t>City Commission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voters elect commissioners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commissioners form department heads of the city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mayor chosen by the commissioners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7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7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7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7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70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70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533400"/>
            <a:ext cx="6667963" cy="54483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City-County Government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382000" cy="5029200"/>
          </a:xfrm>
        </p:spPr>
        <p:txBody>
          <a:bodyPr/>
          <a:lstStyle/>
          <a:p>
            <a:pPr marL="609600" indent="-609600"/>
            <a:r>
              <a:rPr lang="en-US" sz="2800" dirty="0" smtClean="0">
                <a:latin typeface="Arial" charset="0"/>
              </a:rPr>
              <a:t>Some </a:t>
            </a:r>
            <a:r>
              <a:rPr lang="en-US" sz="2800" dirty="0">
                <a:latin typeface="Arial" charset="0"/>
              </a:rPr>
              <a:t>city and county governments merge when the region becomes more </a:t>
            </a:r>
            <a:r>
              <a:rPr lang="en-US" sz="2800" dirty="0" smtClean="0">
                <a:latin typeface="Arial" charset="0"/>
              </a:rPr>
              <a:t>urban.</a:t>
            </a:r>
            <a:endParaRPr lang="en-US" sz="2800" dirty="0">
              <a:latin typeface="Arial" charset="0"/>
            </a:endParaRPr>
          </a:p>
          <a:p>
            <a:pPr marL="609600" indent="-609600"/>
            <a:r>
              <a:rPr lang="en-US" sz="2800" dirty="0" smtClean="0">
                <a:latin typeface="Arial" charset="0"/>
              </a:rPr>
              <a:t>Can </a:t>
            </a:r>
            <a:r>
              <a:rPr lang="en-US" sz="2800" dirty="0">
                <a:latin typeface="Arial" charset="0"/>
              </a:rPr>
              <a:t>reduce the cost of </a:t>
            </a:r>
            <a:r>
              <a:rPr lang="en-US" sz="2800" dirty="0" smtClean="0">
                <a:latin typeface="Arial" charset="0"/>
              </a:rPr>
              <a:t>government.</a:t>
            </a:r>
            <a:endParaRPr lang="en-US" sz="2800" dirty="0">
              <a:latin typeface="Arial" charset="0"/>
            </a:endParaRPr>
          </a:p>
          <a:p>
            <a:pPr marL="609600" indent="-609600"/>
            <a:r>
              <a:rPr lang="en-US" sz="2800" dirty="0" smtClean="0">
                <a:latin typeface="Arial" charset="0"/>
              </a:rPr>
              <a:t>Examples:</a:t>
            </a:r>
            <a:endParaRPr lang="en-US" sz="2800" dirty="0">
              <a:latin typeface="Arial" charset="0"/>
            </a:endParaRPr>
          </a:p>
          <a:p>
            <a:pPr marL="990600" lvl="1" indent="-533400"/>
            <a:r>
              <a:rPr lang="en-US" sz="2400" dirty="0">
                <a:latin typeface="Arial" charset="0"/>
              </a:rPr>
              <a:t>Athens-Clarke County</a:t>
            </a:r>
          </a:p>
          <a:p>
            <a:pPr marL="990600" lvl="1" indent="-533400"/>
            <a:r>
              <a:rPr lang="en-US" sz="2400" dirty="0">
                <a:latin typeface="Arial" charset="0"/>
              </a:rPr>
              <a:t>Columbus-Muskogee County</a:t>
            </a:r>
          </a:p>
          <a:p>
            <a:pPr marL="990600" lvl="1" indent="-533400"/>
            <a:r>
              <a:rPr lang="en-US" sz="2400" dirty="0">
                <a:latin typeface="Arial" charset="0"/>
              </a:rPr>
              <a:t>Augusta-Richmond </a:t>
            </a:r>
            <a:r>
              <a:rPr lang="en-US" sz="2400" dirty="0" smtClean="0">
                <a:latin typeface="Arial" charset="0"/>
              </a:rPr>
              <a:t>County</a:t>
            </a:r>
          </a:p>
          <a:p>
            <a:pPr marL="990600" lvl="1" indent="-533400"/>
            <a:r>
              <a:rPr lang="en-US" sz="2400" dirty="0" smtClean="0">
                <a:latin typeface="Arial" charset="0"/>
              </a:rPr>
              <a:t>Savannah-Chatham County</a:t>
            </a:r>
            <a:endParaRPr lang="en-US" sz="2400" dirty="0">
              <a:latin typeface="Arial" charset="0"/>
            </a:endParaRPr>
          </a:p>
        </p:txBody>
      </p:sp>
      <p:pic>
        <p:nvPicPr>
          <p:cNvPr id="2056" name="Picture 8" descr="Savannah Metro Police 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5334000"/>
            <a:ext cx="5410200" cy="10929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534400" cy="838200"/>
          </a:xfrm>
        </p:spPr>
        <p:txBody>
          <a:bodyPr/>
          <a:lstStyle/>
          <a:p>
            <a:r>
              <a:rPr lang="en-US" sz="4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              Sharing </a:t>
            </a:r>
            <a: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Services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524000"/>
            <a:ext cx="64008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Arial" charset="0"/>
              </a:rPr>
              <a:t>Some city and county governments share </a:t>
            </a:r>
            <a:r>
              <a:rPr lang="en-US" dirty="0" smtClean="0">
                <a:latin typeface="Arial" charset="0"/>
              </a:rPr>
              <a:t>services.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Fulton County is home to city of </a:t>
            </a:r>
            <a:r>
              <a:rPr lang="en-US" dirty="0" smtClean="0">
                <a:latin typeface="Arial" charset="0"/>
              </a:rPr>
              <a:t>Atlanta.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Fulton County and city of Atlanta share zoning duties and library </a:t>
            </a:r>
            <a:r>
              <a:rPr lang="en-US" dirty="0" smtClean="0">
                <a:latin typeface="Arial" charset="0"/>
              </a:rPr>
              <a:t>system.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Fulton and DeKalb counties share a hospital </a:t>
            </a:r>
            <a:r>
              <a:rPr lang="en-US" dirty="0" smtClean="0">
                <a:latin typeface="Arial" charset="0"/>
              </a:rPr>
              <a:t>authority – Grady Hospital.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Fulton County and the City of Atlanta have separate school </a:t>
            </a:r>
            <a:r>
              <a:rPr lang="en-US" dirty="0" smtClean="0">
                <a:latin typeface="Arial" charset="0"/>
              </a:rPr>
              <a:t>systems.</a:t>
            </a:r>
            <a:endParaRPr lang="en-US" dirty="0">
              <a:latin typeface="Arial" charset="0"/>
            </a:endParaRPr>
          </a:p>
        </p:txBody>
      </p:sp>
      <p:pic>
        <p:nvPicPr>
          <p:cNvPr id="19457" name="Picture 1" descr="C:\Documents and Settings\kwest\Local Settings\Temporary Internet Files\Content.IE5\96GHHZBO\MCj023720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533400"/>
            <a:ext cx="1825134" cy="2099265"/>
          </a:xfrm>
          <a:prstGeom prst="rect">
            <a:avLst/>
          </a:prstGeom>
          <a:noFill/>
        </p:spPr>
      </p:pic>
      <p:pic>
        <p:nvPicPr>
          <p:cNvPr id="19459" name="Picture 3" descr="http://www.emmadarnell.com/extra/grady_hospit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23066">
            <a:off x="297978" y="2668839"/>
            <a:ext cx="1500439" cy="1350395"/>
          </a:xfrm>
          <a:prstGeom prst="rect">
            <a:avLst/>
          </a:prstGeom>
          <a:noFill/>
        </p:spPr>
      </p:pic>
      <p:pic>
        <p:nvPicPr>
          <p:cNvPr id="19461" name="Picture 5" descr="http://www.projectgradatlanta.org/atf/cf/%7BA6BEDEA8-C96C-4D81-88D9-8C0E7054ED97%7D/NewAPS-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4419600"/>
            <a:ext cx="2065686" cy="1081127"/>
          </a:xfrm>
          <a:prstGeom prst="rect">
            <a:avLst/>
          </a:prstGeom>
          <a:noFill/>
        </p:spPr>
      </p:pic>
      <p:pic>
        <p:nvPicPr>
          <p:cNvPr id="19465" name="Picture 9" descr="http://positiverealestateprofessionals.com/jodismith/files/2009/09/Fulton-County-Schools-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5562600"/>
            <a:ext cx="1343025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000">
                <a:latin typeface="Arial Black" pitchFamily="34" charset="0"/>
              </a:rPr>
              <a:t>Special Purpose Disticts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34400" cy="4953000"/>
          </a:xfrm>
        </p:spPr>
        <p:txBody>
          <a:bodyPr>
            <a:norm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pecial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purpose districts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are government entities created to serve a specific function for the state or community.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purpose of a special purpose district is to benefit the well-being of the people.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Each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these districts is usually headed by a governing board of non-elected officials. </a:t>
            </a:r>
            <a:r>
              <a:rPr lang="en-US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000">
                <a:latin typeface="Arial Black" pitchFamily="34" charset="0"/>
              </a:rPr>
              <a:t>Special Purpose Disticts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34400" cy="495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charset="0"/>
              </a:rPr>
              <a:t>Examples of Special Purpose Districts: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school districts </a:t>
            </a:r>
          </a:p>
          <a:p>
            <a:pPr lvl="1"/>
            <a:r>
              <a:rPr lang="en-US" dirty="0">
                <a:latin typeface="Arial" charset="0"/>
              </a:rPr>
              <a:t>MARTA (</a:t>
            </a:r>
            <a:r>
              <a:rPr lang="en-US" dirty="0" smtClean="0">
                <a:latin typeface="Arial" charset="0"/>
              </a:rPr>
              <a:t>Metropolitan Atlanta                      Rapid </a:t>
            </a:r>
            <a:r>
              <a:rPr lang="en-US" dirty="0">
                <a:latin typeface="Arial" charset="0"/>
              </a:rPr>
              <a:t>Transit Authority) </a:t>
            </a:r>
          </a:p>
          <a:p>
            <a:pPr lvl="1"/>
            <a:r>
              <a:rPr lang="en-US" dirty="0" smtClean="0">
                <a:latin typeface="Arial" charset="0"/>
              </a:rPr>
              <a:t>Hartsfield-Jackson Airport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Georgia Ports Authority</a:t>
            </a:r>
          </a:p>
        </p:txBody>
      </p:sp>
      <p:pic>
        <p:nvPicPr>
          <p:cNvPr id="4" name="Picture 3" descr="mar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366734">
            <a:off x="6083270" y="2221908"/>
            <a:ext cx="1965326" cy="1297115"/>
          </a:xfrm>
          <a:prstGeom prst="rect">
            <a:avLst/>
          </a:prstGeom>
        </p:spPr>
      </p:pic>
      <p:pic>
        <p:nvPicPr>
          <p:cNvPr id="6146" name="Picture 2" descr="Site Logo">
            <a:hlinkClick r:id="rId3" tooltip="Site Logo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27295" y="3912268"/>
            <a:ext cx="2710127" cy="990600"/>
          </a:xfrm>
          <a:prstGeom prst="rect">
            <a:avLst/>
          </a:prstGeom>
          <a:noFill/>
        </p:spPr>
      </p:pic>
      <p:pic>
        <p:nvPicPr>
          <p:cNvPr id="6148" name="Picture 4" descr="See full size imag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9153" y="5080334"/>
            <a:ext cx="1813560" cy="121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54390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4000" dirty="0">
                <a:latin typeface="Arial Black" pitchFamily="34" charset="0"/>
              </a:rPr>
              <a:t>Funding Local Government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5638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</a:rPr>
              <a:t>Local governments (city and county) rely on several sources of revenue (income) also: 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Sources </a:t>
            </a:r>
            <a:r>
              <a:rPr lang="en-US" sz="2400" dirty="0">
                <a:latin typeface="Arial" charset="0"/>
              </a:rPr>
              <a:t>of funding include state and federal grants and taxes on </a:t>
            </a:r>
            <a:r>
              <a:rPr lang="en-US" sz="2400" dirty="0" smtClean="0">
                <a:latin typeface="Arial" charset="0"/>
              </a:rPr>
              <a:t>citizens</a:t>
            </a:r>
            <a:endParaRPr lang="en-US" sz="2400" dirty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400" b="1" dirty="0">
                <a:latin typeface="Arial" charset="0"/>
              </a:rPr>
              <a:t>A</a:t>
            </a:r>
            <a:r>
              <a:rPr lang="en-US" sz="2400" b="1" dirty="0" smtClean="0">
                <a:latin typeface="Arial" charset="0"/>
              </a:rPr>
              <a:t>d </a:t>
            </a:r>
            <a:r>
              <a:rPr lang="en-US" sz="2400" b="1" dirty="0">
                <a:latin typeface="Arial" charset="0"/>
              </a:rPr>
              <a:t>V</a:t>
            </a:r>
            <a:r>
              <a:rPr lang="en-US" sz="2400" b="1" dirty="0" smtClean="0">
                <a:latin typeface="Arial" charset="0"/>
              </a:rPr>
              <a:t>alorem </a:t>
            </a:r>
            <a:r>
              <a:rPr lang="en-US" sz="2400" b="1" dirty="0">
                <a:latin typeface="Arial" charset="0"/>
              </a:rPr>
              <a:t>T</a:t>
            </a:r>
            <a:r>
              <a:rPr lang="en-US" sz="2400" b="1" dirty="0" smtClean="0">
                <a:latin typeface="Arial" charset="0"/>
              </a:rPr>
              <a:t>axes</a:t>
            </a:r>
            <a:r>
              <a:rPr lang="en-US" sz="2400" dirty="0">
                <a:latin typeface="Arial" charset="0"/>
              </a:rPr>
              <a:t>: taxes paid based on the value of the </a:t>
            </a:r>
            <a:r>
              <a:rPr lang="en-US" sz="2400" dirty="0" smtClean="0">
                <a:latin typeface="Arial" charset="0"/>
              </a:rPr>
              <a:t>property, such as cars</a:t>
            </a:r>
            <a:endParaRPr lang="en-US" sz="2400" dirty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400" b="1" dirty="0">
                <a:latin typeface="Arial" charset="0"/>
              </a:rPr>
              <a:t>U</a:t>
            </a:r>
            <a:r>
              <a:rPr lang="en-US" sz="2400" b="1" dirty="0" smtClean="0">
                <a:latin typeface="Arial" charset="0"/>
              </a:rPr>
              <a:t>ser </a:t>
            </a:r>
            <a:r>
              <a:rPr lang="en-US" sz="2400" b="1" dirty="0">
                <a:latin typeface="Arial" charset="0"/>
              </a:rPr>
              <a:t>F</a:t>
            </a:r>
            <a:r>
              <a:rPr lang="en-US" sz="2400" b="1" dirty="0" smtClean="0">
                <a:latin typeface="Arial" charset="0"/>
              </a:rPr>
              <a:t>ees</a:t>
            </a:r>
            <a:r>
              <a:rPr lang="en-US" sz="2400" dirty="0">
                <a:latin typeface="Arial" charset="0"/>
              </a:rPr>
              <a:t>: paid by the user of the service</a:t>
            </a:r>
          </a:p>
          <a:p>
            <a:pPr lvl="1">
              <a:lnSpc>
                <a:spcPct val="80000"/>
              </a:lnSpc>
            </a:pPr>
            <a:r>
              <a:rPr lang="en-US" sz="2400" b="1" dirty="0">
                <a:latin typeface="Arial" charset="0"/>
              </a:rPr>
              <a:t>S</a:t>
            </a:r>
            <a:r>
              <a:rPr lang="en-US" sz="2400" b="1" dirty="0" smtClean="0">
                <a:latin typeface="Arial" charset="0"/>
              </a:rPr>
              <a:t>ales </a:t>
            </a:r>
            <a:r>
              <a:rPr lang="en-US" sz="2400" b="1" dirty="0">
                <a:latin typeface="Arial" charset="0"/>
              </a:rPr>
              <a:t>T</a:t>
            </a:r>
            <a:r>
              <a:rPr lang="en-US" sz="2400" b="1" dirty="0" smtClean="0">
                <a:latin typeface="Arial" charset="0"/>
              </a:rPr>
              <a:t>ax</a:t>
            </a:r>
            <a:r>
              <a:rPr lang="en-US" sz="2400" dirty="0">
                <a:latin typeface="Arial" charset="0"/>
              </a:rPr>
              <a:t>: added to purchases made in the city or county</a:t>
            </a:r>
          </a:p>
          <a:p>
            <a:pPr lvl="1">
              <a:lnSpc>
                <a:spcPct val="80000"/>
              </a:lnSpc>
            </a:pPr>
            <a:r>
              <a:rPr lang="en-US" sz="2400" b="1" dirty="0">
                <a:latin typeface="Arial" charset="0"/>
              </a:rPr>
              <a:t>G</a:t>
            </a:r>
            <a:r>
              <a:rPr lang="en-US" sz="2400" b="1" dirty="0" smtClean="0">
                <a:latin typeface="Arial" charset="0"/>
              </a:rPr>
              <a:t>eneral </a:t>
            </a:r>
            <a:r>
              <a:rPr lang="en-US" sz="2400" b="1" dirty="0">
                <a:latin typeface="Arial" charset="0"/>
              </a:rPr>
              <a:t>P</a:t>
            </a:r>
            <a:r>
              <a:rPr lang="en-US" sz="2400" b="1" dirty="0" smtClean="0">
                <a:latin typeface="Arial" charset="0"/>
              </a:rPr>
              <a:t>urpose </a:t>
            </a:r>
            <a:r>
              <a:rPr lang="en-US" sz="2400" b="1" dirty="0">
                <a:latin typeface="Arial" charset="0"/>
              </a:rPr>
              <a:t>L</a:t>
            </a:r>
            <a:r>
              <a:rPr lang="en-US" sz="2400" b="1" dirty="0" smtClean="0">
                <a:latin typeface="Arial" charset="0"/>
              </a:rPr>
              <a:t>ocal </a:t>
            </a:r>
            <a:r>
              <a:rPr lang="en-US" sz="2400" b="1" dirty="0">
                <a:latin typeface="Arial" charset="0"/>
              </a:rPr>
              <a:t>O</a:t>
            </a:r>
            <a:r>
              <a:rPr lang="en-US" sz="2400" b="1" dirty="0" smtClean="0">
                <a:latin typeface="Arial" charset="0"/>
              </a:rPr>
              <a:t>ption </a:t>
            </a:r>
            <a:r>
              <a:rPr lang="en-US" sz="2400" b="1" dirty="0">
                <a:latin typeface="Arial" charset="0"/>
              </a:rPr>
              <a:t>S</a:t>
            </a:r>
            <a:r>
              <a:rPr lang="en-US" sz="2400" b="1" dirty="0" smtClean="0">
                <a:latin typeface="Arial" charset="0"/>
              </a:rPr>
              <a:t>ales </a:t>
            </a:r>
            <a:r>
              <a:rPr lang="en-US" sz="2400" b="1" dirty="0">
                <a:latin typeface="Arial" charset="0"/>
              </a:rPr>
              <a:t>T</a:t>
            </a:r>
            <a:r>
              <a:rPr lang="en-US" sz="2400" b="1" dirty="0" smtClean="0">
                <a:latin typeface="Arial" charset="0"/>
              </a:rPr>
              <a:t>ax</a:t>
            </a:r>
            <a:r>
              <a:rPr lang="en-US" sz="2400" dirty="0">
                <a:latin typeface="Arial" charset="0"/>
              </a:rPr>
              <a:t>: tax for general use</a:t>
            </a:r>
          </a:p>
          <a:p>
            <a:pPr lvl="1">
              <a:lnSpc>
                <a:spcPct val="80000"/>
              </a:lnSpc>
            </a:pPr>
            <a:r>
              <a:rPr lang="en-US" sz="2400" b="1" dirty="0" smtClean="0">
                <a:latin typeface="Arial" charset="0"/>
              </a:rPr>
              <a:t>Special Purpose </a:t>
            </a:r>
            <a:r>
              <a:rPr lang="en-US" sz="2400" b="1" dirty="0">
                <a:latin typeface="Arial" charset="0"/>
              </a:rPr>
              <a:t>L</a:t>
            </a:r>
            <a:r>
              <a:rPr lang="en-US" sz="2400" b="1" dirty="0" smtClean="0">
                <a:latin typeface="Arial" charset="0"/>
              </a:rPr>
              <a:t>ocal </a:t>
            </a:r>
            <a:r>
              <a:rPr lang="en-US" sz="2400" b="1" dirty="0">
                <a:latin typeface="Arial" charset="0"/>
              </a:rPr>
              <a:t>O</a:t>
            </a:r>
            <a:r>
              <a:rPr lang="en-US" sz="2400" b="1" dirty="0" smtClean="0">
                <a:latin typeface="Arial" charset="0"/>
              </a:rPr>
              <a:t>ption </a:t>
            </a:r>
            <a:r>
              <a:rPr lang="en-US" sz="2400" b="1" dirty="0">
                <a:latin typeface="Arial" charset="0"/>
              </a:rPr>
              <a:t>S</a:t>
            </a:r>
            <a:r>
              <a:rPr lang="en-US" sz="2400" b="1" dirty="0" smtClean="0">
                <a:latin typeface="Arial" charset="0"/>
              </a:rPr>
              <a:t>ales </a:t>
            </a:r>
            <a:r>
              <a:rPr lang="en-US" sz="2400" b="1" dirty="0">
                <a:latin typeface="Arial" charset="0"/>
              </a:rPr>
              <a:t>T</a:t>
            </a:r>
            <a:r>
              <a:rPr lang="en-US" sz="2400" b="1" dirty="0" smtClean="0">
                <a:latin typeface="Arial" charset="0"/>
              </a:rPr>
              <a:t>ax </a:t>
            </a:r>
            <a:r>
              <a:rPr lang="en-US" sz="2400" b="1" dirty="0">
                <a:latin typeface="Arial" charset="0"/>
              </a:rPr>
              <a:t>(SPLOST)</a:t>
            </a:r>
            <a:r>
              <a:rPr lang="en-US" sz="2400" dirty="0">
                <a:latin typeface="Arial" charset="0"/>
              </a:rPr>
              <a:t>: approved by voters, adds sales tax to fund special projects such as parks or schools</a:t>
            </a:r>
          </a:p>
          <a:p>
            <a:pPr lvl="1">
              <a:lnSpc>
                <a:spcPct val="80000"/>
              </a:lnSpc>
            </a:pPr>
            <a:r>
              <a:rPr lang="en-US" sz="2400" b="1" dirty="0" smtClean="0">
                <a:latin typeface="Arial" charset="0"/>
              </a:rPr>
              <a:t>Bond </a:t>
            </a:r>
            <a:r>
              <a:rPr lang="en-US" sz="2400" b="1" dirty="0">
                <a:latin typeface="Arial" charset="0"/>
              </a:rPr>
              <a:t>I</a:t>
            </a:r>
            <a:r>
              <a:rPr lang="en-US" sz="2400" b="1" dirty="0" smtClean="0">
                <a:latin typeface="Arial" charset="0"/>
              </a:rPr>
              <a:t>ssues</a:t>
            </a:r>
            <a:r>
              <a:rPr lang="en-US" sz="2400" dirty="0">
                <a:latin typeface="Arial" charset="0"/>
              </a:rPr>
              <a:t>: a way for governments to borrow money; interest must be paid on the bonds</a:t>
            </a:r>
          </a:p>
          <a:p>
            <a:pPr>
              <a:lnSpc>
                <a:spcPct val="80000"/>
              </a:lnSpc>
            </a:pPr>
            <a:endParaRPr lang="en-US" sz="2800" dirty="0">
              <a:latin typeface="Arial" charset="0"/>
            </a:endParaRPr>
          </a:p>
          <a:p>
            <a:pPr>
              <a:lnSpc>
                <a:spcPct val="80000"/>
              </a:lnSpc>
              <a:buNone/>
            </a:pPr>
            <a:endParaRPr lang="en-US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966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 Black" pitchFamily="34" charset="0"/>
              </a:rPr>
              <a:t>Georgia Performance Standards</a:t>
            </a:r>
            <a:endParaRPr lang="en-US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458200" cy="50292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    SS8CG5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The student will analyze the role of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local governments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in the state of Georgia. 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a</a:t>
            </a:r>
            <a:r>
              <a:rPr lang="en-US" dirty="0">
                <a:latin typeface="Arial" pitchFamily="34" charset="0"/>
                <a:cs typeface="Arial" pitchFamily="34" charset="0"/>
              </a:rPr>
              <a:t>. Explain the origins, functions, purposes, and differences of county and city governments in Georgia. 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b</a:t>
            </a:r>
            <a:r>
              <a:rPr lang="en-US" dirty="0">
                <a:latin typeface="Arial" pitchFamily="34" charset="0"/>
                <a:cs typeface="Arial" pitchFamily="34" charset="0"/>
              </a:rPr>
              <a:t>. Compare and contrast the weak mayor-council, the strong mayor-council, and the council-manager forms of city government. 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c</a:t>
            </a:r>
            <a:r>
              <a:rPr lang="en-US" dirty="0">
                <a:latin typeface="Arial" pitchFamily="34" charset="0"/>
                <a:cs typeface="Arial" pitchFamily="34" charset="0"/>
              </a:rPr>
              <a:t>. Describe the functions of special-purpose governments. 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d</a:t>
            </a:r>
            <a:r>
              <a:rPr lang="en-US" dirty="0">
                <a:latin typeface="Arial" pitchFamily="34" charset="0"/>
                <a:cs typeface="Arial" pitchFamily="34" charset="0"/>
              </a:rPr>
              <a:t>. Evaluate the role of local government working with state agencies to administer state programs.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Essential Questions</a:t>
            </a:r>
            <a:endParaRPr lang="en-US" sz="5400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3600" dirty="0" smtClean="0">
                <a:latin typeface="Arial" charset="0"/>
              </a:rPr>
              <a:t>How </a:t>
            </a:r>
            <a:r>
              <a:rPr lang="en-US" sz="3600" dirty="0" smtClean="0">
                <a:latin typeface="Arial" charset="0"/>
              </a:rPr>
              <a:t>are </a:t>
            </a:r>
            <a:r>
              <a:rPr lang="en-US" sz="3600" b="1" u="sng" dirty="0" smtClean="0">
                <a:latin typeface="Arial" charset="0"/>
              </a:rPr>
              <a:t>COUNTY</a:t>
            </a:r>
            <a:r>
              <a:rPr lang="en-US" sz="3600" dirty="0" smtClean="0">
                <a:latin typeface="Arial" charset="0"/>
              </a:rPr>
              <a:t> governments </a:t>
            </a:r>
            <a:r>
              <a:rPr lang="en-US" sz="3600" dirty="0" smtClean="0">
                <a:latin typeface="Arial" charset="0"/>
              </a:rPr>
              <a:t>organized and what is their role in supporting the needs of the citizens? 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3600" dirty="0" smtClean="0">
              <a:latin typeface="Arial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600" dirty="0">
                <a:latin typeface="Arial" charset="0"/>
              </a:rPr>
              <a:t>How are </a:t>
            </a:r>
            <a:r>
              <a:rPr lang="en-US" sz="3600" b="1" u="sng" dirty="0" smtClean="0">
                <a:latin typeface="Arial" charset="0"/>
              </a:rPr>
              <a:t>CITY</a:t>
            </a:r>
            <a:r>
              <a:rPr lang="en-US" sz="3600" dirty="0" smtClean="0">
                <a:latin typeface="Arial" charset="0"/>
              </a:rPr>
              <a:t> </a:t>
            </a:r>
            <a:r>
              <a:rPr lang="en-US" sz="3600" dirty="0">
                <a:latin typeface="Arial" charset="0"/>
              </a:rPr>
              <a:t>governments organized and what </a:t>
            </a:r>
            <a:r>
              <a:rPr lang="en-US" sz="3600" dirty="0" smtClean="0">
                <a:latin typeface="Arial" charset="0"/>
              </a:rPr>
              <a:t>is </a:t>
            </a:r>
            <a:r>
              <a:rPr lang="en-US" sz="3600" dirty="0">
                <a:latin typeface="Arial" charset="0"/>
              </a:rPr>
              <a:t>their role in supporting the needs of the citizens? </a:t>
            </a:r>
            <a:endParaRPr lang="en-US" sz="3600" dirty="0" smtClean="0">
              <a:latin typeface="Arial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sz="3600" dirty="0" smtClean="0">
              <a:latin typeface="Arial" charset="0"/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600" dirty="0" smtClean="0">
                <a:latin typeface="Arial" charset="0"/>
              </a:rPr>
              <a:t>Why are special-purpose districts needed?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3600" dirty="0"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Local Governments in Georgia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Local governments are divided into 2 different jurisdictions in Georgia: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ounty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overnment (Ex. Rockdale)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ity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overnment (Ex. Conyers)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851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534400" cy="838200"/>
          </a:xfrm>
        </p:spPr>
        <p:txBody>
          <a:bodyPr/>
          <a:lstStyle/>
          <a:p>
            <a: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County Government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6629400" cy="5410200"/>
          </a:xfrm>
        </p:spPr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Georgia has 159 counties, nearly 600 towns – each has a </a:t>
            </a:r>
            <a:r>
              <a:rPr lang="en-US" dirty="0" smtClean="0">
                <a:latin typeface="Arial" charset="0"/>
              </a:rPr>
              <a:t>government.</a:t>
            </a:r>
            <a:endParaRPr lang="en-US" dirty="0">
              <a:latin typeface="Arial" charset="0"/>
            </a:endParaRPr>
          </a:p>
          <a:p>
            <a:r>
              <a:rPr lang="en-US" b="1" u="sng" dirty="0" smtClean="0">
                <a:latin typeface="Arial" charset="0"/>
              </a:rPr>
              <a:t>County</a:t>
            </a:r>
            <a:r>
              <a:rPr lang="en-US" dirty="0">
                <a:latin typeface="Arial" charset="0"/>
              </a:rPr>
              <a:t>: subdivision of a </a:t>
            </a:r>
            <a:r>
              <a:rPr lang="en-US" dirty="0" smtClean="0">
                <a:latin typeface="Arial" charset="0"/>
              </a:rPr>
              <a:t>state   </a:t>
            </a:r>
            <a:r>
              <a:rPr lang="en-US" dirty="0">
                <a:latin typeface="Arial" charset="0"/>
              </a:rPr>
              <a:t>set up for certain governmental </a:t>
            </a:r>
            <a:r>
              <a:rPr lang="en-US" dirty="0" smtClean="0">
                <a:latin typeface="Arial" charset="0"/>
              </a:rPr>
              <a:t>functions.</a:t>
            </a:r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Counties were created </a:t>
            </a:r>
            <a:r>
              <a:rPr lang="en-US">
                <a:latin typeface="Arial" charset="0"/>
              </a:rPr>
              <a:t>to </a:t>
            </a:r>
            <a:r>
              <a:rPr lang="en-US" smtClean="0">
                <a:latin typeface="Arial" charset="0"/>
              </a:rPr>
              <a:t>serve </a:t>
            </a:r>
            <a:r>
              <a:rPr lang="en-US" dirty="0">
                <a:latin typeface="Arial" charset="0"/>
              </a:rPr>
              <a:t>as districts for carrying out state laws and </a:t>
            </a:r>
            <a:r>
              <a:rPr lang="en-US" dirty="0" smtClean="0">
                <a:latin typeface="Arial" charset="0"/>
              </a:rPr>
              <a:t>programs.</a:t>
            </a:r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  <p:pic>
        <p:nvPicPr>
          <p:cNvPr id="21506" name="Picture 2" descr="http://upload.wikimedia.org/wikipedia/commons/thumb/6/6a/Map_of_Georgia_highlighting_Rockdale_County.svg/517px-Map_of_Georgia_highlighting_Rockdale_County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1981200"/>
            <a:ext cx="2482001" cy="2873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County Government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Each county has at least 1 representative in the Georgia General Assembly.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Today, Georgia’s counties serve several functions including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providing: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courts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law</a:t>
            </a: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holding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elections,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building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repairing county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roads, and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administering social services programs.</a:t>
            </a:r>
          </a:p>
          <a:p>
            <a:pPr lvl="2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Counties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can also provide services such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as: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police and fire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protection (public safety),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libraries,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public transportation.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71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County Government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5257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• County government officials include: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b="1" dirty="0" smtClean="0"/>
              <a:t>Sheriff</a:t>
            </a:r>
            <a:r>
              <a:rPr lang="en-US" dirty="0" smtClean="0"/>
              <a:t>:  enforces </a:t>
            </a:r>
            <a:r>
              <a:rPr lang="en-US" dirty="0"/>
              <a:t>the law, maintains the peace,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jailer.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b="1" dirty="0" smtClean="0"/>
              <a:t>Tax Commissioner</a:t>
            </a:r>
            <a:r>
              <a:rPr lang="en-US" dirty="0" smtClean="0"/>
              <a:t>:  receives </a:t>
            </a:r>
            <a:r>
              <a:rPr lang="en-US" dirty="0"/>
              <a:t>tax returns, maintains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tax </a:t>
            </a:r>
            <a:r>
              <a:rPr lang="en-US" dirty="0"/>
              <a:t>records, pays </a:t>
            </a:r>
            <a:r>
              <a:rPr lang="en-US" dirty="0" smtClean="0"/>
              <a:t>taxes.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b="1" dirty="0" smtClean="0"/>
              <a:t>Clerk </a:t>
            </a:r>
            <a:r>
              <a:rPr lang="en-US" b="1" dirty="0"/>
              <a:t>of the Superior </a:t>
            </a:r>
            <a:r>
              <a:rPr lang="en-US" b="1" dirty="0" smtClean="0"/>
              <a:t>Court</a:t>
            </a:r>
            <a:r>
              <a:rPr lang="en-US" dirty="0" smtClean="0"/>
              <a:t>: primary </a:t>
            </a:r>
            <a:r>
              <a:rPr lang="en-US" dirty="0"/>
              <a:t>record keeper for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the county.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- </a:t>
            </a:r>
            <a:r>
              <a:rPr lang="en-US" b="1" dirty="0" smtClean="0"/>
              <a:t>Judge </a:t>
            </a:r>
            <a:r>
              <a:rPr lang="en-US" b="1" dirty="0"/>
              <a:t>of the Probate </a:t>
            </a:r>
            <a:r>
              <a:rPr lang="en-US" b="1" dirty="0" smtClean="0"/>
              <a:t>Court</a:t>
            </a:r>
            <a:r>
              <a:rPr lang="en-US" dirty="0" smtClean="0"/>
              <a:t>: oversees </a:t>
            </a:r>
            <a:r>
              <a:rPr lang="en-US" dirty="0"/>
              <a:t>property deeds,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marriage </a:t>
            </a:r>
            <a:r>
              <a:rPr lang="en-US" dirty="0"/>
              <a:t>licenses, wills, and supervises elections.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b="1" dirty="0" smtClean="0"/>
              <a:t>County Commissioner/Board of Commissioners: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power </a:t>
            </a:r>
            <a:r>
              <a:rPr lang="en-US" dirty="0"/>
              <a:t>to adopt ordinances, daily operation of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government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0387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534400" cy="838200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Officials in County Government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305800" cy="5105400"/>
          </a:xfrm>
        </p:spPr>
        <p:txBody>
          <a:bodyPr/>
          <a:lstStyle/>
          <a:p>
            <a:r>
              <a:rPr lang="en-US" b="1" dirty="0">
                <a:latin typeface="Arial" charset="0"/>
              </a:rPr>
              <a:t>Most counties have the following elected officials:</a:t>
            </a:r>
          </a:p>
          <a:p>
            <a:pPr lvl="1"/>
            <a:r>
              <a:rPr lang="en-US" dirty="0">
                <a:latin typeface="Arial" charset="0"/>
              </a:rPr>
              <a:t>commissioners, superior court clerk, probate court judge, sheriff, tax commissioner, coroner</a:t>
            </a:r>
          </a:p>
          <a:p>
            <a:r>
              <a:rPr lang="en-US" b="1" dirty="0">
                <a:latin typeface="Arial" charset="0"/>
              </a:rPr>
              <a:t>Many officials are </a:t>
            </a:r>
            <a:r>
              <a:rPr lang="en-US" b="1" dirty="0" smtClean="0">
                <a:latin typeface="Arial" charset="0"/>
              </a:rPr>
              <a:t>appointed by the elected officials:</a:t>
            </a:r>
            <a:endParaRPr lang="en-US" b="1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county clerk, fire chief, road supervisor, emergency management director, attorney, planning and building inspector, etc.</a:t>
            </a:r>
          </a:p>
          <a:p>
            <a:r>
              <a:rPr lang="en-US" b="1" dirty="0">
                <a:latin typeface="Arial" charset="0"/>
              </a:rPr>
              <a:t>Larger counties have more </a:t>
            </a:r>
            <a:r>
              <a:rPr lang="en-US" b="1" dirty="0" smtClean="0">
                <a:latin typeface="Arial" charset="0"/>
              </a:rPr>
              <a:t>officials.</a:t>
            </a:r>
            <a:endParaRPr lang="en-US" b="1" dirty="0">
              <a:latin typeface="Arial" charset="0"/>
            </a:endParaRPr>
          </a:p>
          <a:p>
            <a:pPr>
              <a:buNone/>
            </a:pPr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City Government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34400" cy="5181600"/>
          </a:xfrm>
        </p:spPr>
        <p:txBody>
          <a:bodyPr>
            <a:normAutofit fontScale="92500"/>
          </a:bodyPr>
          <a:lstStyle/>
          <a:p>
            <a:r>
              <a:rPr lang="en-US" b="1" u="sng" dirty="0" smtClean="0">
                <a:latin typeface="Arial" charset="0"/>
              </a:rPr>
              <a:t>Municipality</a:t>
            </a:r>
            <a:r>
              <a:rPr lang="en-US" b="1" dirty="0">
                <a:latin typeface="Arial" charset="0"/>
              </a:rPr>
              <a:t>: a city with its own government</a:t>
            </a:r>
          </a:p>
          <a:p>
            <a:r>
              <a:rPr lang="en-US" b="1" dirty="0" smtClean="0">
                <a:latin typeface="Arial" charset="0"/>
              </a:rPr>
              <a:t>City </a:t>
            </a:r>
            <a:r>
              <a:rPr lang="en-US" b="1" dirty="0">
                <a:latin typeface="Arial" charset="0"/>
              </a:rPr>
              <a:t>receives charter from state </a:t>
            </a:r>
            <a:r>
              <a:rPr lang="en-US" b="1" dirty="0" smtClean="0">
                <a:latin typeface="Arial" charset="0"/>
              </a:rPr>
              <a:t>legislature.</a:t>
            </a:r>
            <a:endParaRPr lang="en-US" b="1" dirty="0">
              <a:latin typeface="Arial" charset="0"/>
            </a:endParaRPr>
          </a:p>
          <a:p>
            <a:r>
              <a:rPr lang="en-US" b="1" dirty="0" smtClean="0">
                <a:latin typeface="Arial" charset="0"/>
              </a:rPr>
              <a:t>City </a:t>
            </a:r>
            <a:r>
              <a:rPr lang="en-US" b="1" dirty="0">
                <a:latin typeface="Arial" charset="0"/>
              </a:rPr>
              <a:t>charter explains what the city government can </a:t>
            </a:r>
            <a:r>
              <a:rPr lang="en-US" b="1" dirty="0" smtClean="0">
                <a:latin typeface="Arial" charset="0"/>
              </a:rPr>
              <a:t>do:</a:t>
            </a:r>
            <a:endParaRPr lang="en-US" b="1" dirty="0">
              <a:latin typeface="Arial" charset="0"/>
            </a:endParaRPr>
          </a:p>
          <a:p>
            <a:pPr lvl="1"/>
            <a:r>
              <a:rPr lang="en-US" b="1" dirty="0">
                <a:latin typeface="Arial" charset="0"/>
              </a:rPr>
              <a:t>police protection, maintain streets and sidewalks, license businesses, control traffic, provide water and sewerage</a:t>
            </a:r>
          </a:p>
          <a:p>
            <a:r>
              <a:rPr lang="en-US" b="1" dirty="0" smtClean="0">
                <a:latin typeface="Arial" charset="0"/>
              </a:rPr>
              <a:t>Some </a:t>
            </a:r>
            <a:r>
              <a:rPr lang="en-US" b="1" dirty="0">
                <a:latin typeface="Arial" charset="0"/>
              </a:rPr>
              <a:t>city charters allow for a city-run school </a:t>
            </a:r>
            <a:r>
              <a:rPr lang="en-US" b="1" dirty="0" smtClean="0">
                <a:latin typeface="Arial" charset="0"/>
              </a:rPr>
              <a:t>system, for example Atlant</a:t>
            </a:r>
            <a:r>
              <a:rPr lang="en-US" b="1" dirty="0" smtClean="0">
                <a:latin typeface="Arial" charset="0"/>
              </a:rPr>
              <a:t>a Public Schools</a:t>
            </a:r>
            <a:r>
              <a:rPr lang="en-US" b="1" dirty="0" smtClean="0">
                <a:latin typeface="Arial" charset="0"/>
              </a:rPr>
              <a:t>.</a:t>
            </a:r>
            <a:endParaRPr lang="en-US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792</Words>
  <Application>Microsoft Office PowerPoint</Application>
  <PresentationFormat>On-screen Show (4:3)</PresentationFormat>
  <Paragraphs>109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Arial Black</vt:lpstr>
      <vt:lpstr>Calibri</vt:lpstr>
      <vt:lpstr>Office Theme</vt:lpstr>
      <vt:lpstr>Local Governments  In Georgia</vt:lpstr>
      <vt:lpstr>Georgia Performance Standards</vt:lpstr>
      <vt:lpstr>Essential Questions</vt:lpstr>
      <vt:lpstr>Local Governments in Georgia</vt:lpstr>
      <vt:lpstr>County Government</vt:lpstr>
      <vt:lpstr>County Government</vt:lpstr>
      <vt:lpstr>County Government</vt:lpstr>
      <vt:lpstr>Officials in County Government</vt:lpstr>
      <vt:lpstr>City Government</vt:lpstr>
      <vt:lpstr>Forms of City Government</vt:lpstr>
      <vt:lpstr>PowerPoint Presentation</vt:lpstr>
      <vt:lpstr>City-County Government</vt:lpstr>
      <vt:lpstr>               Sharing Services</vt:lpstr>
      <vt:lpstr>Special Purpose Disticts</vt:lpstr>
      <vt:lpstr>Special Purpose Disticts</vt:lpstr>
      <vt:lpstr>Funding Local Government</vt:lpstr>
    </vt:vector>
  </TitlesOfParts>
  <Company>RCPS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County and City Government  In Georgia</dc:title>
  <dc:creator>kwest</dc:creator>
  <cp:lastModifiedBy>Kim West - Conyers Middle</cp:lastModifiedBy>
  <cp:revision>44</cp:revision>
  <dcterms:created xsi:type="dcterms:W3CDTF">2010-01-21T17:33:01Z</dcterms:created>
  <dcterms:modified xsi:type="dcterms:W3CDTF">2015-02-05T01:21:20Z</dcterms:modified>
</cp:coreProperties>
</file>