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43"/>
  </p:notesMasterIdLst>
  <p:sldIdLst>
    <p:sldId id="256" r:id="rId2"/>
    <p:sldId id="260" r:id="rId3"/>
    <p:sldId id="258" r:id="rId4"/>
    <p:sldId id="261" r:id="rId5"/>
    <p:sldId id="298" r:id="rId6"/>
    <p:sldId id="259" r:id="rId7"/>
    <p:sldId id="262" r:id="rId8"/>
    <p:sldId id="263" r:id="rId9"/>
    <p:sldId id="264" r:id="rId10"/>
    <p:sldId id="265" r:id="rId11"/>
    <p:sldId id="266" r:id="rId12"/>
    <p:sldId id="29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55E"/>
    <a:srgbClr val="40B6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7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D2E97-BE6E-3D48-A440-4BF1A280EBB2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285B-37BD-4044-BBD7-A8E04C0103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56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ower_Point_Template1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4400" baseline="0">
                <a:solidFill>
                  <a:srgbClr val="40B6C2"/>
                </a:solidFill>
                <a:latin typeface="Arial Black" pitchFamily="34" charset="0"/>
              </a:defRPr>
            </a:lvl1pPr>
          </a:lstStyle>
          <a:p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>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>
                <a:solidFill>
                  <a:srgbClr val="44555E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44555E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44555E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4455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eaLnBrk="1" hangingPunct="1"/>
            <a:r>
              <a:rPr lang="en-US" dirty="0" smtClean="0">
                <a:solidFill>
                  <a:srgbClr val="44555E"/>
                </a:solidFill>
                <a:latin typeface="Arial" charset="0"/>
                <a:cs typeface="Arial" charset="0"/>
              </a:rPr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4400" baseline="0">
                <a:solidFill>
                  <a:srgbClr val="40B6C2"/>
                </a:solidFill>
                <a:latin typeface="Arial Black" pitchFamily="34" charset="0"/>
              </a:defRPr>
            </a:lvl1pPr>
          </a:lstStyle>
          <a:p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>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>
                <a:solidFill>
                  <a:srgbClr val="44555E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44555E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44555E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4455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eaLnBrk="1" hangingPunct="1"/>
            <a:r>
              <a:rPr lang="en-US" dirty="0" smtClean="0">
                <a:solidFill>
                  <a:srgbClr val="44555E"/>
                </a:solidFill>
                <a:latin typeface="Arial" charset="0"/>
                <a:cs typeface="Arial" charset="0"/>
              </a:rPr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4" descr="Power_Point_Template3.tif"/>
          <p:cNvPicPr>
            <a:picLocks noChangeAspect="1"/>
          </p:cNvPicPr>
          <p:nvPr userDrawn="1"/>
        </p:nvPicPr>
        <p:blipFill>
          <a:blip r:embed="rId2"/>
          <a:srcRect l="62835" t="84277"/>
          <a:stretch>
            <a:fillRect/>
          </a:stretch>
        </p:blipFill>
        <p:spPr bwMode="auto">
          <a:xfrm>
            <a:off x="6702879" y="6083674"/>
            <a:ext cx="2439534" cy="77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>TITLE HERE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44555E"/>
                </a:solidFill>
                <a:latin typeface="Arial" charset="0"/>
                <a:cs typeface="Arial" charset="0"/>
              </a:rPr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 cap="all" baseline="0">
          <a:solidFill>
            <a:srgbClr val="40B6C2"/>
          </a:solidFill>
          <a:latin typeface="Arial Black" pitchFamily="34" charset="0"/>
          <a:ea typeface="ＭＳ Ｐゴシック" charset="-128"/>
          <a:cs typeface="Arial Black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4555E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4555E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4555E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4555E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4555E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y.state.gov/milestones/1914-1920/paris-peace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vaw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wer_Point_Template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or Decisions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22800" y="1417638"/>
            <a:ext cx="4064000" cy="4708525"/>
          </a:xfrm>
        </p:spPr>
        <p:txBody>
          <a:bodyPr/>
          <a:lstStyle/>
          <a:p>
            <a:r>
              <a:rPr lang="en-US" dirty="0" smtClean="0"/>
              <a:t>What is the focus of your project?</a:t>
            </a:r>
          </a:p>
          <a:p>
            <a:r>
              <a:rPr lang="en-US" dirty="0" smtClean="0"/>
              <a:t>How did the leader act in an intentional way that had a significant impact?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0113323"/>
              </p:ext>
            </p:extLst>
          </p:nvPr>
        </p:nvGraphicFramePr>
        <p:xfrm>
          <a:off x="469904" y="5158423"/>
          <a:ext cx="3700462" cy="967740"/>
        </p:xfrm>
        <a:graphic>
          <a:graphicData uri="http://schemas.openxmlformats.org/drawingml/2006/table">
            <a:tbl>
              <a:tblPr/>
              <a:tblGrid>
                <a:gridCol w="3700462"/>
              </a:tblGrid>
              <a:tr h="96774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FDR. Library</a:t>
                      </a:r>
                      <a:r>
                        <a:rPr lang="en-US" sz="1000" baseline="0" dirty="0" smtClean="0">
                          <a:latin typeface="Arial" pitchFamily="34" charset="0"/>
                          <a:cs typeface="Arial" pitchFamily="34" charset="0"/>
                        </a:rPr>
                        <a:t> of Congress.</a:t>
                      </a:r>
                      <a:endParaRPr lang="en-US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51" r="11328"/>
          <a:stretch/>
        </p:blipFill>
        <p:spPr>
          <a:xfrm>
            <a:off x="457200" y="1600199"/>
            <a:ext cx="3916362" cy="386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7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ower_Point_Template3.tif"/>
          <p:cNvPicPr>
            <a:picLocks noChangeAspect="1"/>
          </p:cNvPicPr>
          <p:nvPr/>
        </p:nvPicPr>
        <p:blipFill>
          <a:blip r:embed="rId2"/>
          <a:srcRect l="62835" t="84277"/>
          <a:stretch>
            <a:fillRect/>
          </a:stretch>
        </p:blipFill>
        <p:spPr bwMode="auto">
          <a:xfrm>
            <a:off x="5745192" y="5779698"/>
            <a:ext cx="3397221" cy="107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3268133"/>
            <a:ext cx="8229600" cy="145914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>Legacy</a:t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/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  <a:t>“What is handed down to us</a:t>
            </a:r>
            <a:b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  <a:t>from our ancestors or predecessors,</a:t>
            </a:r>
            <a:b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  <a:t>What is left behind for future generations,</a:t>
            </a:r>
            <a:b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  <a:t>such as ideas or accomplishments.”</a:t>
            </a:r>
            <a:b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/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endParaRPr lang="en-US" dirty="0" smtClean="0">
              <a:solidFill>
                <a:srgbClr val="40B6C2"/>
              </a:solidFill>
              <a:latin typeface="Arial Black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60121" y="2834895"/>
            <a:ext cx="4675517" cy="0"/>
          </a:xfrm>
          <a:prstGeom prst="line">
            <a:avLst/>
          </a:prstGeom>
          <a:ln>
            <a:solidFill>
              <a:srgbClr val="4455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92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9733" y="5765803"/>
            <a:ext cx="7603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Could be “positive” or “negative”</a:t>
            </a:r>
            <a:endParaRPr lang="en-US" sz="3200" dirty="0">
              <a:solidFill>
                <a:srgbClr val="44555E"/>
              </a:solidFill>
            </a:endParaRPr>
          </a:p>
        </p:txBody>
      </p:sp>
      <p:pic>
        <p:nvPicPr>
          <p:cNvPr id="3" name="Picture 2" descr="Screen Shot 2014-07-16 at 9.5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58" y="1318059"/>
            <a:ext cx="7727342" cy="41302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458" y="5448300"/>
            <a:ext cx="7727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"More than 140 Die as Flames Sweep through Three Stories," The New York Tribune (New York, NY), March 26, 1911, Page 1, Image 1, col. 2</a:t>
            </a:r>
            <a:r>
              <a:rPr lang="en-US" sz="1000" dirty="0" smtClean="0"/>
              <a:t>. Chronicling America, Library of Congress.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3726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9733" y="5689603"/>
            <a:ext cx="7603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Address long-term significance</a:t>
            </a:r>
            <a:endParaRPr lang="en-US" sz="3200" dirty="0">
              <a:solidFill>
                <a:srgbClr val="44555E"/>
              </a:solidFill>
            </a:endParaRPr>
          </a:p>
        </p:txBody>
      </p:sp>
      <p:pic>
        <p:nvPicPr>
          <p:cNvPr id="6" name="Picture 5" descr="rc124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417638"/>
            <a:ext cx="5972916" cy="37131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5600" y="5204826"/>
            <a:ext cx="568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NAACP Members Marching to the Capitol during Legislative Session - Tallahassee, Florida.</a:t>
            </a:r>
            <a:r>
              <a:rPr lang="en-US" sz="1000" dirty="0" smtClean="0"/>
              <a:t> Digital image. Florida Memory, 196-.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4463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9733" y="5689603"/>
            <a:ext cx="3539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Global</a:t>
            </a:r>
            <a:endParaRPr lang="en-US" sz="3200" dirty="0">
              <a:solidFill>
                <a:srgbClr val="44555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1466" y="5689606"/>
            <a:ext cx="3539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Local</a:t>
            </a:r>
            <a:endParaRPr lang="en-US" sz="3200" dirty="0">
              <a:solidFill>
                <a:srgbClr val="44555E"/>
              </a:solidFill>
            </a:endParaRPr>
          </a:p>
        </p:txBody>
      </p:sp>
      <p:pic>
        <p:nvPicPr>
          <p:cNvPr id="8" name="Picture 7" descr="16040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114799" cy="2758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533" y="4406900"/>
            <a:ext cx="3742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F.W. De Klerk, Left, the Last President of Apartheid-era South Africa, and Nelson Mandela, His Successor, Wait to Speak in Philadelphia, Pennsylvania</a:t>
            </a:r>
            <a:r>
              <a:rPr lang="en-US" sz="1000" dirty="0" smtClean="0"/>
              <a:t>. Digital image. Library of Congress, 1993. Web.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292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9733" y="5689603"/>
            <a:ext cx="3539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Long ago</a:t>
            </a:r>
            <a:endParaRPr lang="en-US" sz="3200" dirty="0">
              <a:solidFill>
                <a:srgbClr val="44555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1466" y="5689606"/>
            <a:ext cx="3539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Still impacts us today</a:t>
            </a:r>
            <a:endParaRPr lang="en-US" sz="3200" dirty="0">
              <a:solidFill>
                <a:srgbClr val="44555E"/>
              </a:solidFill>
            </a:endParaRPr>
          </a:p>
        </p:txBody>
      </p:sp>
      <p:pic>
        <p:nvPicPr>
          <p:cNvPr id="9" name="Picture 8" descr="image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13" y="1263313"/>
            <a:ext cx="2862753" cy="35645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9733" y="4827829"/>
            <a:ext cx="3805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Thomas Jefferson/Louisiana Purchase</a:t>
            </a:r>
          </a:p>
          <a:p>
            <a:r>
              <a:rPr lang="en-US" sz="1000" dirty="0" smtClean="0"/>
              <a:t>Cornelius </a:t>
            </a:r>
            <a:r>
              <a:rPr lang="en-US" sz="1000" dirty="0" err="1" smtClean="0"/>
              <a:t>Tiebout</a:t>
            </a:r>
            <a:r>
              <a:rPr lang="en-US" sz="1000" dirty="0" smtClean="0"/>
              <a:t>, "Thomas Jefferson," 1801. Library of Congress.</a:t>
            </a:r>
          </a:p>
          <a:p>
            <a:endParaRPr lang="en-US" dirty="0"/>
          </a:p>
        </p:txBody>
      </p:sp>
      <p:pic>
        <p:nvPicPr>
          <p:cNvPr id="11" name="Picture 10" descr="image (6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6" y="1031597"/>
            <a:ext cx="2472267" cy="34934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0" y="4525018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Frank Church/Church Committee</a:t>
            </a:r>
          </a:p>
          <a:p>
            <a:r>
              <a:rPr lang="en-US" sz="1200" dirty="0" smtClean="0"/>
              <a:t>Used to investigate illegal activities by US intelligence agencies, this committee brought more publicity to government spying, which is still an issue today- ex. Edward Snowden.</a:t>
            </a:r>
          </a:p>
          <a:p>
            <a:r>
              <a:rPr lang="en-US" sz="1000" dirty="0" smtClean="0"/>
              <a:t>Senator Frank Church in July 1975. New York Times.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46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Short term or legacy? 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22800" y="1417638"/>
            <a:ext cx="4064000" cy="4708525"/>
          </a:xfrm>
        </p:spPr>
        <p:txBody>
          <a:bodyPr/>
          <a:lstStyle/>
          <a:p>
            <a:r>
              <a:rPr lang="en-US" dirty="0" smtClean="0"/>
              <a:t>Distinguish between short-term impacts and legacy</a:t>
            </a:r>
          </a:p>
          <a:p>
            <a:pPr lvl="1"/>
            <a:r>
              <a:rPr lang="en-US" dirty="0" smtClean="0"/>
              <a:t>What happened right away?</a:t>
            </a:r>
          </a:p>
          <a:p>
            <a:pPr lvl="1"/>
            <a:r>
              <a:rPr lang="en-US" dirty="0" smtClean="0"/>
              <a:t>What long-term changes have resulted from this topic?</a:t>
            </a:r>
            <a:endParaRPr lang="en-US" dirty="0"/>
          </a:p>
        </p:txBody>
      </p:sp>
      <p:pic>
        <p:nvPicPr>
          <p:cNvPr id="7" name="Picture 6" descr="MTIwNjA4NjMzODE4MjIwMDQ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810000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285601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Gandhi, </a:t>
            </a:r>
            <a:r>
              <a:rPr lang="en-US" sz="1000" dirty="0" err="1" smtClean="0"/>
              <a:t>Kanu</a:t>
            </a:r>
            <a:r>
              <a:rPr lang="en-US" sz="1000" dirty="0" smtClean="0"/>
              <a:t>. Mahatma Gandhi, head-and-shoulders portrait, facing right and smiling. Digital image. Library of Congress, 194-. Web.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2203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ower_Point_Template3.tif"/>
          <p:cNvPicPr>
            <a:picLocks noChangeAspect="1"/>
          </p:cNvPicPr>
          <p:nvPr/>
        </p:nvPicPr>
        <p:blipFill>
          <a:blip r:embed="rId2"/>
          <a:srcRect l="62835" t="84277"/>
          <a:stretch>
            <a:fillRect/>
          </a:stretch>
        </p:blipFill>
        <p:spPr bwMode="auto">
          <a:xfrm>
            <a:off x="5745192" y="5779698"/>
            <a:ext cx="3397221" cy="107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3268133"/>
            <a:ext cx="8229600" cy="145914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>Topic Selection</a:t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/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  <a:t>Picking the Best Topics for </a:t>
            </a:r>
            <a:b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  <a:t>History Day 2015</a:t>
            </a:r>
            <a:b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/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endParaRPr lang="en-US" dirty="0" smtClean="0">
              <a:solidFill>
                <a:srgbClr val="40B6C2"/>
              </a:solidFill>
              <a:latin typeface="Arial Black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60121" y="3224363"/>
            <a:ext cx="4675517" cy="0"/>
          </a:xfrm>
          <a:prstGeom prst="line">
            <a:avLst/>
          </a:prstGeom>
          <a:ln>
            <a:solidFill>
              <a:srgbClr val="4455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03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9733" y="5689603"/>
            <a:ext cx="7603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4555E"/>
                </a:solidFill>
              </a:rPr>
              <a:t>More than 25 years old, as a rule of thumb</a:t>
            </a:r>
            <a:endParaRPr lang="en-US" sz="3000" dirty="0">
              <a:solidFill>
                <a:srgbClr val="44555E"/>
              </a:solidFill>
            </a:endParaRPr>
          </a:p>
        </p:txBody>
      </p:sp>
      <p:pic>
        <p:nvPicPr>
          <p:cNvPr id="6" name="Picture 5" descr="image (1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33" y="1417638"/>
            <a:ext cx="2705201" cy="3644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5033" y="5135605"/>
            <a:ext cx="270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Herline</a:t>
            </a:r>
            <a:r>
              <a:rPr lang="en-US" sz="1000" dirty="0" smtClean="0"/>
              <a:t> and </a:t>
            </a:r>
            <a:r>
              <a:rPr lang="en-US" sz="1000" dirty="0" err="1" smtClean="0"/>
              <a:t>Hensel</a:t>
            </a:r>
            <a:r>
              <a:rPr lang="en-US" sz="1000" dirty="0" smtClean="0"/>
              <a:t>, "Abraham Lincoln," 1860. Library of Congress.</a:t>
            </a:r>
            <a:endParaRPr lang="en-US" sz="1000" dirty="0"/>
          </a:p>
        </p:txBody>
      </p:sp>
      <p:pic>
        <p:nvPicPr>
          <p:cNvPr id="8" name="Picture 7" descr="00358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1417638"/>
            <a:ext cx="2692400" cy="36662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4900" y="5135605"/>
            <a:ext cx="269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Souza, Pete. </a:t>
            </a:r>
            <a:r>
              <a:rPr lang="en-US" sz="1000" i="1" dirty="0" smtClean="0"/>
              <a:t>Official Portrait of President-elect Barack Obama</a:t>
            </a:r>
            <a:r>
              <a:rPr lang="en-US" sz="1000" dirty="0" smtClean="0"/>
              <a:t>. Digital image. Library of Congress, 13 Jan. 2009.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4670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beyond politics</a:t>
            </a:r>
            <a:endParaRPr lang="en-US" dirty="0"/>
          </a:p>
        </p:txBody>
      </p:sp>
      <p:pic>
        <p:nvPicPr>
          <p:cNvPr id="7" name="Picture 6" descr="image (7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0" y="4130291"/>
            <a:ext cx="1963240" cy="2435027"/>
          </a:xfrm>
          <a:prstGeom prst="rect">
            <a:avLst/>
          </a:prstGeom>
        </p:spPr>
      </p:pic>
      <p:pic>
        <p:nvPicPr>
          <p:cNvPr id="10" name="Picture 9" descr="image (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78" y="1676398"/>
            <a:ext cx="1580621" cy="2276093"/>
          </a:xfrm>
          <a:prstGeom prst="rect">
            <a:avLst/>
          </a:prstGeom>
        </p:spPr>
      </p:pic>
      <p:pic>
        <p:nvPicPr>
          <p:cNvPr id="11" name="Picture 10" descr="image (9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22" y="4316412"/>
            <a:ext cx="2862378" cy="1698129"/>
          </a:xfrm>
          <a:prstGeom prst="rect">
            <a:avLst/>
          </a:prstGeom>
        </p:spPr>
      </p:pic>
      <p:pic>
        <p:nvPicPr>
          <p:cNvPr id="12" name="Picture 11" descr="image (10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300" y="1537051"/>
            <a:ext cx="1948455" cy="24154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44800" y="1676399"/>
            <a:ext cx="196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Environment</a:t>
            </a:r>
          </a:p>
          <a:p>
            <a:endParaRPr lang="en-US" sz="1200" b="1" dirty="0" smtClean="0"/>
          </a:p>
          <a:p>
            <a:r>
              <a:rPr lang="en-US" sz="1000" dirty="0" smtClean="0"/>
              <a:t>Rachel Carson's, "Silent Spring," 1962.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89300" y="4316412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Music</a:t>
            </a:r>
          </a:p>
          <a:p>
            <a:endParaRPr lang="en-US" sz="1200" b="1" dirty="0" smtClean="0"/>
          </a:p>
          <a:p>
            <a:r>
              <a:rPr lang="en-US" sz="1000" dirty="0" smtClean="0"/>
              <a:t>Getty Images from the New York Times.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72300" y="1676399"/>
            <a:ext cx="1930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Medicine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Daniel Hale Williams </a:t>
            </a:r>
            <a:r>
              <a:rPr lang="en-US" sz="1200" dirty="0" smtClean="0"/>
              <a:t>Performed the first open heart surgery.</a:t>
            </a:r>
          </a:p>
          <a:p>
            <a:endParaRPr lang="en-US" sz="1200" b="1" dirty="0" smtClean="0"/>
          </a:p>
          <a:p>
            <a:r>
              <a:rPr lang="en-US" sz="1000" dirty="0" smtClean="0"/>
              <a:t>Crawford Studio, "Daniel Hale Williams," published in 1964. Library of Congress.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72300" y="4316412"/>
            <a:ext cx="193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Science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Leonardo </a:t>
            </a:r>
            <a:r>
              <a:rPr lang="en-US" sz="1200" b="1" dirty="0" err="1" smtClean="0"/>
              <a:t>da</a:t>
            </a:r>
            <a:r>
              <a:rPr lang="en-US" sz="1200" b="1" dirty="0" smtClean="0"/>
              <a:t> Vinci</a:t>
            </a:r>
          </a:p>
          <a:p>
            <a:endParaRPr lang="en-US" sz="1200" b="1" dirty="0" smtClean="0"/>
          </a:p>
          <a:p>
            <a:r>
              <a:rPr lang="en-US" sz="1000" dirty="0" smtClean="0"/>
              <a:t>Reproduction of page from Leonardo </a:t>
            </a:r>
            <a:r>
              <a:rPr lang="en-US" sz="1000" dirty="0" err="1" smtClean="0"/>
              <a:t>daVinci's</a:t>
            </a:r>
            <a:r>
              <a:rPr lang="en-US" sz="1000" dirty="0" smtClean="0"/>
              <a:t> notebook, showing the operation of a mechanical wing, 1894-1904. Library of Congress.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xmlns="" val="24697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ower_Point_Template3.tif"/>
          <p:cNvPicPr>
            <a:picLocks noChangeAspect="1"/>
          </p:cNvPicPr>
          <p:nvPr/>
        </p:nvPicPr>
        <p:blipFill>
          <a:blip r:embed="rId2"/>
          <a:srcRect l="62835" t="84277"/>
          <a:stretch>
            <a:fillRect/>
          </a:stretch>
        </p:blipFill>
        <p:spPr bwMode="auto">
          <a:xfrm>
            <a:off x="5745192" y="5779698"/>
            <a:ext cx="3397221" cy="107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2596550"/>
            <a:ext cx="8229600" cy="1604513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>Leadership &amp; Legacy in History</a:t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/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  <a:t>The Basics</a:t>
            </a:r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/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endParaRPr lang="en-US" dirty="0" smtClean="0">
              <a:solidFill>
                <a:srgbClr val="40B6C2"/>
              </a:solidFill>
              <a:latin typeface="Arial Black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60121" y="3461422"/>
            <a:ext cx="4675517" cy="0"/>
          </a:xfrm>
          <a:prstGeom prst="line">
            <a:avLst/>
          </a:prstGeom>
          <a:ln>
            <a:solidFill>
              <a:srgbClr val="4455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86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Events as HD Topics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22800" y="1417638"/>
            <a:ext cx="4064000" cy="4708525"/>
          </a:xfrm>
        </p:spPr>
        <p:txBody>
          <a:bodyPr/>
          <a:lstStyle/>
          <a:p>
            <a:r>
              <a:rPr lang="en-US" dirty="0" smtClean="0"/>
              <a:t>Go beyond the event: Who was involved?</a:t>
            </a:r>
          </a:p>
          <a:p>
            <a:pPr lvl="1"/>
            <a:r>
              <a:rPr lang="en-US" dirty="0" smtClean="0"/>
              <a:t>Seneca Falls Convention</a:t>
            </a:r>
          </a:p>
          <a:p>
            <a:pPr lvl="1"/>
            <a:r>
              <a:rPr lang="en-US" dirty="0" smtClean="0"/>
              <a:t>Susan B. Anthony’s role at the convention</a:t>
            </a:r>
            <a:endParaRPr lang="en-US" dirty="0"/>
          </a:p>
        </p:txBody>
      </p:sp>
      <p:pic>
        <p:nvPicPr>
          <p:cNvPr id="8" name="Picture 7" descr="122706-lwv2-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82" y="1244600"/>
            <a:ext cx="2576218" cy="20867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2800" y="3331337"/>
            <a:ext cx="355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League of Women Voters. Digital image. </a:t>
            </a:r>
            <a:r>
              <a:rPr lang="en-US" sz="1000" i="1" dirty="0" smtClean="0"/>
              <a:t>Iipdigital.usembassy.gov/</a:t>
            </a:r>
            <a:r>
              <a:rPr lang="en-US" sz="1000" dirty="0" smtClean="0"/>
              <a:t>. AP Images, 1915. Web.</a:t>
            </a:r>
            <a:endParaRPr lang="en-US" sz="1000" dirty="0"/>
          </a:p>
        </p:txBody>
      </p:sp>
      <p:pic>
        <p:nvPicPr>
          <p:cNvPr id="10" name="Picture 9" descr="30126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758" y="3852863"/>
            <a:ext cx="1633935" cy="2273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6126163"/>
            <a:ext cx="321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Susan B. Anthony</a:t>
            </a:r>
            <a:r>
              <a:rPr lang="en-US" sz="1000" dirty="0" smtClean="0"/>
              <a:t>. Digital image. </a:t>
            </a:r>
            <a:r>
              <a:rPr lang="en-US" sz="1000" i="1" dirty="0" smtClean="0"/>
              <a:t>Library of Congress</a:t>
            </a:r>
            <a:r>
              <a:rPr lang="en-US" sz="1000" dirty="0" smtClean="0"/>
              <a:t>. Bain News Service, </a:t>
            </a:r>
            <a:r>
              <a:rPr lang="en-US" sz="1000" dirty="0" err="1" smtClean="0"/>
              <a:t>n.d</a:t>
            </a:r>
            <a:r>
              <a:rPr lang="en-US" sz="1000" dirty="0" smtClean="0"/>
              <a:t>. Web.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57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Inventions as HD Topics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22800" y="1417638"/>
            <a:ext cx="4064000" cy="4708525"/>
          </a:xfrm>
        </p:spPr>
        <p:txBody>
          <a:bodyPr/>
          <a:lstStyle/>
          <a:p>
            <a:r>
              <a:rPr lang="en-US" dirty="0" smtClean="0"/>
              <a:t>Cannot just focus on invention itself</a:t>
            </a:r>
          </a:p>
          <a:p>
            <a:r>
              <a:rPr lang="en-US" dirty="0" smtClean="0"/>
              <a:t>Inventions cannot be leaders</a:t>
            </a:r>
          </a:p>
          <a:p>
            <a:pPr lvl="1"/>
            <a:r>
              <a:rPr lang="en-US" dirty="0" smtClean="0"/>
              <a:t>What was the inventor’s purpose?</a:t>
            </a:r>
          </a:p>
          <a:p>
            <a:pPr lvl="1"/>
            <a:r>
              <a:rPr lang="en-US" dirty="0" smtClean="0"/>
              <a:t>How was it used after its creation?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 descr="image (1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94" y="1417638"/>
            <a:ext cx="2825938" cy="180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401213"/>
            <a:ext cx="5061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"Thomas Edison's patent for light bulb," 1880. Ourgovernments.gov</a:t>
            </a:r>
            <a:endParaRPr lang="en-US" sz="1000" dirty="0"/>
          </a:p>
        </p:txBody>
      </p:sp>
      <p:pic>
        <p:nvPicPr>
          <p:cNvPr id="10" name="Picture 9" descr="image (1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95" y="3896943"/>
            <a:ext cx="2508437" cy="19398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5836801"/>
            <a:ext cx="43814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Steam Locomotive (Railroad) -- John Stevens</a:t>
            </a:r>
          </a:p>
          <a:p>
            <a:endParaRPr lang="en-US" sz="1200" b="1" dirty="0" smtClean="0"/>
          </a:p>
          <a:p>
            <a:pPr algn="ctr"/>
            <a:r>
              <a:rPr lang="en-US" sz="1000" dirty="0" smtClean="0"/>
              <a:t>"Experimental Railway of John Stevens," 1825. Library of Congress.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xmlns="" val="41849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history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9733" y="5689603"/>
            <a:ext cx="3539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National Topic</a:t>
            </a:r>
            <a:endParaRPr lang="en-US" sz="3200" dirty="0">
              <a:solidFill>
                <a:srgbClr val="44555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1466" y="5689606"/>
            <a:ext cx="3539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Local Connections</a:t>
            </a:r>
            <a:endParaRPr lang="en-US" sz="3200" dirty="0">
              <a:solidFill>
                <a:srgbClr val="44555E"/>
              </a:solidFill>
            </a:endParaRPr>
          </a:p>
        </p:txBody>
      </p:sp>
      <p:pic>
        <p:nvPicPr>
          <p:cNvPr id="8" name="Picture 7" descr="image (1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68" y="1417638"/>
            <a:ext cx="2222331" cy="3205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9733" y="4622923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WEB </a:t>
            </a:r>
            <a:r>
              <a:rPr lang="en-US" sz="1200" b="1" dirty="0" err="1" smtClean="0"/>
              <a:t>DuBois</a:t>
            </a:r>
            <a:r>
              <a:rPr lang="en-US" sz="1200" b="1" dirty="0" smtClean="0"/>
              <a:t> </a:t>
            </a:r>
          </a:p>
          <a:p>
            <a:r>
              <a:rPr lang="en-US" sz="1000" dirty="0" smtClean="0"/>
              <a:t>"W.E.B. </a:t>
            </a:r>
            <a:r>
              <a:rPr lang="en-US" sz="1000" dirty="0" err="1" smtClean="0"/>
              <a:t>DuBois</a:t>
            </a:r>
            <a:r>
              <a:rPr lang="en-US" sz="1000" dirty="0" smtClean="0"/>
              <a:t> facing left," 1920-1930. Library of Congress.</a:t>
            </a:r>
            <a:endParaRPr lang="en-US" sz="1000" dirty="0"/>
          </a:p>
        </p:txBody>
      </p:sp>
      <p:pic>
        <p:nvPicPr>
          <p:cNvPr id="10" name="Picture 9" descr="image (1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333" y="1714500"/>
            <a:ext cx="3317875" cy="2654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8333" y="4622923"/>
            <a:ext cx="363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Martin Luther King Jr. </a:t>
            </a:r>
          </a:p>
          <a:p>
            <a:r>
              <a:rPr lang="en-US" sz="1000" dirty="0" smtClean="0"/>
              <a:t>"Dr. Martin Luther King Jr. delivering sermon at Atlanta Church," 1967. Library of Congress.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9960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 &amp; failures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9733" y="5604938"/>
            <a:ext cx="7603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4555E"/>
                </a:solidFill>
              </a:rPr>
              <a:t>Consider not just achievements in history, but what failures have had an impact?</a:t>
            </a:r>
            <a:endParaRPr lang="en-US" sz="3000" dirty="0">
              <a:solidFill>
                <a:srgbClr val="44555E"/>
              </a:solidFill>
            </a:endParaRPr>
          </a:p>
        </p:txBody>
      </p:sp>
      <p:pic>
        <p:nvPicPr>
          <p:cNvPr id="6" name="Picture 5" descr="image (1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49" y="1195066"/>
            <a:ext cx="3083983" cy="3825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9750" y="5020162"/>
            <a:ext cx="26891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Cuban Missile Crisis</a:t>
            </a:r>
          </a:p>
          <a:p>
            <a:r>
              <a:rPr lang="en-US" sz="1000" dirty="0" smtClean="0"/>
              <a:t>Phil </a:t>
            </a:r>
            <a:r>
              <a:rPr lang="en-US" sz="1000" dirty="0" err="1" smtClean="0"/>
              <a:t>Stanziola</a:t>
            </a:r>
            <a:r>
              <a:rPr lang="en-US" sz="1000" dirty="0" smtClean="0"/>
              <a:t>, "800 Women Strikers for Peace," 1962. Library of Congress.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xmlns="" val="16055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ower_Point_Template3.tif"/>
          <p:cNvPicPr>
            <a:picLocks noChangeAspect="1"/>
          </p:cNvPicPr>
          <p:nvPr/>
        </p:nvPicPr>
        <p:blipFill>
          <a:blip r:embed="rId2"/>
          <a:srcRect l="62835" t="84277"/>
          <a:stretch>
            <a:fillRect/>
          </a:stretch>
        </p:blipFill>
        <p:spPr bwMode="auto">
          <a:xfrm>
            <a:off x="5745192" y="5779698"/>
            <a:ext cx="3397221" cy="107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3268133"/>
            <a:ext cx="8229600" cy="145914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>Remember!</a:t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/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r>
              <a:rPr lang="en-US" sz="3000" cap="none" dirty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  <a:t>hings to remember and things to avoid when working with the 2015 theme</a:t>
            </a:r>
            <a:b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/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endParaRPr lang="en-US" dirty="0" smtClean="0">
              <a:solidFill>
                <a:srgbClr val="40B6C2"/>
              </a:solidFill>
              <a:latin typeface="Arial Black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60121" y="3224363"/>
            <a:ext cx="4675517" cy="0"/>
          </a:xfrm>
          <a:prstGeom prst="line">
            <a:avLst/>
          </a:prstGeom>
          <a:ln>
            <a:solidFill>
              <a:srgbClr val="4455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70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biography</a:t>
            </a:r>
            <a:endParaRPr lang="en-US" dirty="0"/>
          </a:p>
        </p:txBody>
      </p:sp>
      <p:pic>
        <p:nvPicPr>
          <p:cNvPr id="7" name="Picture 6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91" y="1252538"/>
            <a:ext cx="1743746" cy="2085976"/>
          </a:xfrm>
          <a:prstGeom prst="rect">
            <a:avLst/>
          </a:prstGeom>
        </p:spPr>
      </p:pic>
      <p:pic>
        <p:nvPicPr>
          <p:cNvPr id="10" name="Picture 9" descr="unnam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276" y="1205821"/>
            <a:ext cx="1492886" cy="2132693"/>
          </a:xfrm>
          <a:prstGeom prst="rect">
            <a:avLst/>
          </a:prstGeom>
        </p:spPr>
      </p:pic>
      <p:pic>
        <p:nvPicPr>
          <p:cNvPr id="12" name="Picture 11" descr="3a30477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667" y="3892512"/>
            <a:ext cx="1515070" cy="190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4900" y="3338514"/>
            <a:ext cx="264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Augustus </a:t>
            </a:r>
            <a:r>
              <a:rPr lang="en-US" sz="1000" dirty="0" err="1" smtClean="0"/>
              <a:t>Weidenbach</a:t>
            </a:r>
            <a:r>
              <a:rPr lang="en-US" sz="1000" dirty="0" smtClean="0"/>
              <a:t>, "George Washington," painted 1876. Library of Congress.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40627" y="3385231"/>
            <a:ext cx="231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"Napoleon Bonaparte," Artist and Date Unknown. Library of Congress.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04900" y="5797512"/>
            <a:ext cx="241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Margaret Sanger</a:t>
            </a:r>
            <a:r>
              <a:rPr lang="en-US" sz="1000" dirty="0" smtClean="0"/>
              <a:t>. Digital image. Library of Congress, 1922. 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588932" y="4612388"/>
            <a:ext cx="3539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Flashlight vs. Floodlight</a:t>
            </a:r>
            <a:endParaRPr lang="en-US" sz="3200" dirty="0">
              <a:solidFill>
                <a:srgbClr val="4455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8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Opposing Viewpoints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9733" y="5689603"/>
            <a:ext cx="3539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Within a Movement</a:t>
            </a:r>
            <a:endParaRPr lang="en-US" sz="3200" dirty="0">
              <a:solidFill>
                <a:srgbClr val="44555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1466" y="5689606"/>
            <a:ext cx="3539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Outside </a:t>
            </a:r>
            <a:br>
              <a:rPr lang="en-US" sz="3200" dirty="0" smtClean="0">
                <a:solidFill>
                  <a:srgbClr val="44555E"/>
                </a:solidFill>
              </a:rPr>
            </a:br>
            <a:r>
              <a:rPr lang="en-US" sz="3200" dirty="0" smtClean="0">
                <a:solidFill>
                  <a:srgbClr val="44555E"/>
                </a:solidFill>
              </a:rPr>
              <a:t>Opinions</a:t>
            </a:r>
            <a:endParaRPr lang="en-US" sz="3200" dirty="0">
              <a:solidFill>
                <a:srgbClr val="44555E"/>
              </a:solidFill>
            </a:endParaRPr>
          </a:p>
        </p:txBody>
      </p:sp>
      <p:pic>
        <p:nvPicPr>
          <p:cNvPr id="8" name="Picture 7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925638"/>
            <a:ext cx="3889375" cy="2618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5066" y="4579349"/>
            <a:ext cx="373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"Martin Luther King Jr.," December 3, 1963 at the White House. Library of Congress.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41333" y="4579349"/>
            <a:ext cx="4142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George Wallace, 1963. Library of Congress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347" t="15804" r="4062" b="20000"/>
          <a:stretch/>
        </p:blipFill>
        <p:spPr>
          <a:xfrm>
            <a:off x="4741334" y="1936549"/>
            <a:ext cx="4142603" cy="26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Beyond Good/Bad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9733" y="5604938"/>
            <a:ext cx="7603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4555E"/>
                </a:solidFill>
              </a:rPr>
              <a:t>Legacy is more than good or bad leadership. It’s about change.</a:t>
            </a:r>
            <a:endParaRPr lang="en-US" sz="3000" dirty="0">
              <a:solidFill>
                <a:srgbClr val="44555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5900" y="5204828"/>
            <a:ext cx="317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1968-1972, "Richard Nixon." Library of Congress.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1" y="1202272"/>
            <a:ext cx="3232146" cy="40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74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Historical Context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22800" y="1417638"/>
            <a:ext cx="4064000" cy="4708525"/>
          </a:xfrm>
        </p:spPr>
        <p:txBody>
          <a:bodyPr/>
          <a:lstStyle/>
          <a:p>
            <a:r>
              <a:rPr lang="en-US" dirty="0" smtClean="0"/>
              <a:t>What was going on at the time?</a:t>
            </a:r>
          </a:p>
          <a:p>
            <a:r>
              <a:rPr lang="en-US" dirty="0" smtClean="0"/>
              <a:t>What people, events or ideas influenced this leader?</a:t>
            </a:r>
          </a:p>
          <a:p>
            <a:r>
              <a:rPr lang="en-US" dirty="0" smtClean="0"/>
              <a:t>How did the leader influence things that came after?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 descr="3b16030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5086"/>
            <a:ext cx="1797412" cy="2644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40742" y="4309553"/>
            <a:ext cx="2334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John D. Rockefeller. Digital image. Library of Congress, 1885.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6170" y="4309553"/>
            <a:ext cx="181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Ida M. Tarbell</a:t>
            </a:r>
            <a:r>
              <a:rPr lang="en-US" sz="1000" dirty="0" smtClean="0"/>
              <a:t>. Digital image. Library of Congress, 1905.</a:t>
            </a:r>
            <a:endParaRPr lang="en-US" sz="1000" dirty="0"/>
          </a:p>
        </p:txBody>
      </p:sp>
      <p:pic>
        <p:nvPicPr>
          <p:cNvPr id="12" name="Picture 11" descr="John_D._Rockefeller_18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742" y="1665086"/>
            <a:ext cx="1711462" cy="24709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742" y="5295166"/>
            <a:ext cx="431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Ida Tarbell</a:t>
            </a:r>
          </a:p>
          <a:p>
            <a:r>
              <a:rPr lang="en-US" sz="1200" dirty="0" smtClean="0"/>
              <a:t>She was an American journalist and leading “</a:t>
            </a:r>
            <a:r>
              <a:rPr lang="en-US" sz="1200" dirty="0" err="1" smtClean="0"/>
              <a:t>muckracker</a:t>
            </a:r>
            <a:r>
              <a:rPr lang="en-US" sz="1200" dirty="0" smtClean="0"/>
              <a:t>” whose investigative reporting during the Progressive Era led to the breakup of the Standard Oil Company's monopoly.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7399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“Through Their Eyes”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1429809"/>
            <a:ext cx="4064000" cy="4708525"/>
          </a:xfrm>
        </p:spPr>
        <p:txBody>
          <a:bodyPr/>
          <a:lstStyle/>
          <a:p>
            <a:r>
              <a:rPr lang="en-US" dirty="0" smtClean="0"/>
              <a:t>Consider the event “through the eyes” of those involved.</a:t>
            </a:r>
          </a:p>
          <a:p>
            <a:pPr lvl="1"/>
            <a:r>
              <a:rPr lang="en-US" dirty="0" smtClean="0"/>
              <a:t>What was </a:t>
            </a:r>
            <a:r>
              <a:rPr lang="en-US" i="1" dirty="0" smtClean="0"/>
              <a:t>their</a:t>
            </a:r>
            <a:r>
              <a:rPr lang="en-US" dirty="0" smtClean="0"/>
              <a:t> point of view on the situation?</a:t>
            </a:r>
          </a:p>
          <a:p>
            <a:pPr lvl="1"/>
            <a:r>
              <a:rPr lang="en-US" dirty="0" smtClean="0"/>
              <a:t>Why did they make certain decisions, from </a:t>
            </a:r>
            <a:r>
              <a:rPr lang="en-US" i="1" dirty="0" smtClean="0"/>
              <a:t>their</a:t>
            </a:r>
            <a:r>
              <a:rPr lang="en-US" dirty="0" smtClean="0"/>
              <a:t> point of view?</a:t>
            </a:r>
            <a:endParaRPr lang="en-US" dirty="0"/>
          </a:p>
        </p:txBody>
      </p:sp>
      <p:pic>
        <p:nvPicPr>
          <p:cNvPr id="6" name="Picture 5" descr="unname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1709738"/>
            <a:ext cx="3905250" cy="26729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2800" y="4382665"/>
            <a:ext cx="406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White Rose Resistance</a:t>
            </a:r>
          </a:p>
          <a:p>
            <a:r>
              <a:rPr lang="en-US" sz="1200" dirty="0" smtClean="0"/>
              <a:t>A group of students who wrote against Hitler’s power and were later arrested and beheaded.</a:t>
            </a:r>
          </a:p>
          <a:p>
            <a:endParaRPr lang="en-US" sz="1200" dirty="0" smtClean="0"/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Hans Scholl (left), Sophie Scholl and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Christoph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Probst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leaders of the White Rose resistance organization. Munich 1942. From Jacob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Hornberger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article on Jewish Virtual Library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7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discuss both leadership and legacy </a:t>
            </a:r>
          </a:p>
          <a:p>
            <a:r>
              <a:rPr lang="en-US" dirty="0" smtClean="0"/>
              <a:t>Look for a topic “in history”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5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legacy?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9733" y="5604938"/>
            <a:ext cx="7603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4555E"/>
                </a:solidFill>
              </a:rPr>
              <a:t>Legacy is about more than </a:t>
            </a:r>
            <a:br>
              <a:rPr lang="en-US" sz="3000" dirty="0" smtClean="0">
                <a:solidFill>
                  <a:srgbClr val="44555E"/>
                </a:solidFill>
              </a:rPr>
            </a:br>
            <a:r>
              <a:rPr lang="en-US" sz="3000" dirty="0" smtClean="0">
                <a:solidFill>
                  <a:srgbClr val="44555E"/>
                </a:solidFill>
              </a:rPr>
              <a:t>“bringing it up to today.”</a:t>
            </a:r>
            <a:endParaRPr lang="en-US" sz="3000" dirty="0">
              <a:solidFill>
                <a:srgbClr val="44555E"/>
              </a:solidFill>
            </a:endParaRPr>
          </a:p>
        </p:txBody>
      </p:sp>
      <p:pic>
        <p:nvPicPr>
          <p:cNvPr id="10" name="Picture 9" descr="model-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947334"/>
            <a:ext cx="4010603" cy="2773399"/>
          </a:xfrm>
          <a:prstGeom prst="rect">
            <a:avLst/>
          </a:prstGeom>
        </p:spPr>
      </p:pic>
      <p:pic>
        <p:nvPicPr>
          <p:cNvPr id="11" name="Picture 10" descr="jb_civil_ford_1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566" y="1961863"/>
            <a:ext cx="2798234" cy="27982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9733" y="5143155"/>
            <a:ext cx="3918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"Ford Model T," artist unknown, 1915. Library of Congress.​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4566" y="4760097"/>
            <a:ext cx="3035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Hartsook</a:t>
            </a:r>
            <a:r>
              <a:rPr lang="en-US" sz="1000" dirty="0" smtClean="0"/>
              <a:t>, photographer. Henry Ford, head-and-shoulders portrait, facing slightly left, 1919 (?). Prints and Photographs Division, Library of Congress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990112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Avoid “What if” History</a:t>
            </a:r>
            <a:endParaRPr lang="en-US" sz="4200" dirty="0"/>
          </a:p>
        </p:txBody>
      </p:sp>
      <p:sp>
        <p:nvSpPr>
          <p:cNvPr id="6" name="TextBox 5"/>
          <p:cNvSpPr txBox="1"/>
          <p:nvPr/>
        </p:nvSpPr>
        <p:spPr>
          <a:xfrm>
            <a:off x="829733" y="5689603"/>
            <a:ext cx="3539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Can’t prove what didn’t happen.</a:t>
            </a:r>
            <a:endParaRPr lang="en-US" sz="3200" dirty="0">
              <a:solidFill>
                <a:srgbClr val="44555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1466" y="5689606"/>
            <a:ext cx="3539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How did it actually change history?</a:t>
            </a:r>
            <a:endParaRPr lang="en-US" sz="3200" dirty="0">
              <a:solidFill>
                <a:srgbClr val="44555E"/>
              </a:solidFill>
            </a:endParaRPr>
          </a:p>
        </p:txBody>
      </p:sp>
      <p:pic>
        <p:nvPicPr>
          <p:cNvPr id="8" name="Picture 7" descr="image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806" y="2210261"/>
            <a:ext cx="2220294" cy="2727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4806" y="5135608"/>
            <a:ext cx="256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United States Air Force, "Nagasaki, Japan under atomic bomb attack," August 9, 1945. Library of Congress.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134711" y="1417638"/>
            <a:ext cx="736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President Truman hadn’t dropped the atomic bombs on Hiroshima and Nagasaki, then World War II would not have ended.</a:t>
            </a:r>
            <a:endParaRPr lang="en-US" dirty="0"/>
          </a:p>
        </p:txBody>
      </p:sp>
      <p:pic>
        <p:nvPicPr>
          <p:cNvPr id="11" name="Picture 10" descr="3c17122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2210261"/>
            <a:ext cx="2206624" cy="27475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22400" y="5135605"/>
            <a:ext cx="2645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Harry Truman, half-length portrait, facing front. Digital image. Library of Congress, 27 June 1945.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6484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Doing the “Right” Thing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22800" y="1417638"/>
            <a:ext cx="4064000" cy="4708525"/>
          </a:xfrm>
        </p:spPr>
        <p:txBody>
          <a:bodyPr/>
          <a:lstStyle/>
          <a:p>
            <a:r>
              <a:rPr lang="en-US" dirty="0" smtClean="0"/>
              <a:t>Inaction is still making a decision.</a:t>
            </a:r>
          </a:p>
          <a:p>
            <a:r>
              <a:rPr lang="en-US" dirty="0" smtClean="0"/>
              <a:t>Failure to “do the right thing” is still a decision.</a:t>
            </a:r>
          </a:p>
          <a:p>
            <a:r>
              <a:rPr lang="en-US" dirty="0" smtClean="0"/>
              <a:t>What impact did non-action have on history?</a:t>
            </a:r>
            <a:endParaRPr lang="en-US" dirty="0"/>
          </a:p>
        </p:txBody>
      </p:sp>
      <p:pic>
        <p:nvPicPr>
          <p:cNvPr id="6" name="Picture 5" descr="47188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56" y="1239839"/>
            <a:ext cx="2100552" cy="1627928"/>
          </a:xfrm>
          <a:prstGeom prst="rect">
            <a:avLst/>
          </a:prstGeom>
        </p:spPr>
      </p:pic>
      <p:pic>
        <p:nvPicPr>
          <p:cNvPr id="7" name="Picture 6" descr="stlouis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56" y="4210768"/>
            <a:ext cx="2100552" cy="1377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3105" y="5689600"/>
            <a:ext cx="28835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"Voyage of the SS St. Louis May 13-June 17, 1939," shows the route and location of the boat throughout the course of the journey. Taken from the United States Holocaust Memorial Museum.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003105" y="2896596"/>
            <a:ext cx="31248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SS St. Louis</a:t>
            </a:r>
          </a:p>
          <a:p>
            <a:r>
              <a:rPr lang="en-US" sz="1200" dirty="0" smtClean="0"/>
              <a:t>Jewish refugee boat turned away by multiple countries, including the United States, before WWII.</a:t>
            </a:r>
          </a:p>
          <a:p>
            <a:endParaRPr lang="en-US" sz="1200" dirty="0" smtClean="0"/>
          </a:p>
          <a:p>
            <a:r>
              <a:rPr lang="en-US" sz="1000" dirty="0" smtClean="0"/>
              <a:t>Harris, and Ewing. Franklin D. Roosevelt. Digital image. Library of Congress, 1936. Web.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0739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oversimplify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1429809"/>
            <a:ext cx="4064000" cy="4708525"/>
          </a:xfrm>
        </p:spPr>
        <p:txBody>
          <a:bodyPr/>
          <a:lstStyle/>
          <a:p>
            <a:r>
              <a:rPr lang="en-US" dirty="0" smtClean="0"/>
              <a:t>Many factors contribute to an event.</a:t>
            </a:r>
          </a:p>
          <a:p>
            <a:r>
              <a:rPr lang="en-US" dirty="0" smtClean="0"/>
              <a:t>Avoid </a:t>
            </a:r>
            <a:r>
              <a:rPr lang="en-US" dirty="0" err="1" smtClean="0"/>
              <a:t>monocausal</a:t>
            </a:r>
            <a:r>
              <a:rPr lang="en-US" dirty="0" smtClean="0"/>
              <a:t> explanations.	</a:t>
            </a:r>
          </a:p>
          <a:p>
            <a:pPr lvl="1"/>
            <a:r>
              <a:rPr lang="en-US" dirty="0" smtClean="0"/>
              <a:t>“The Treaty of Versailles caused World War II.”</a:t>
            </a:r>
            <a:endParaRPr lang="en-US" dirty="0"/>
          </a:p>
        </p:txBody>
      </p:sp>
      <p:pic>
        <p:nvPicPr>
          <p:cNvPr id="6" name="Picture 5" descr="unname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1417638"/>
            <a:ext cx="3789891" cy="37898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8592" y="5484528"/>
            <a:ext cx="3594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Taken from the US Department of State "Office of the Historian." </a:t>
            </a:r>
            <a:r>
              <a:rPr lang="en-US" sz="1000" dirty="0" smtClean="0">
                <a:hlinkClick r:id="rId3"/>
              </a:rPr>
              <a:t>https://history.state.gov/milestones/1914-1920/paris-peace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500947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Connect in Project</a:t>
            </a:r>
            <a:endParaRPr lang="en-US" sz="4200" dirty="0"/>
          </a:p>
        </p:txBody>
      </p:sp>
      <p:sp>
        <p:nvSpPr>
          <p:cNvPr id="6" name="TextBox 5"/>
          <p:cNvSpPr txBox="1"/>
          <p:nvPr/>
        </p:nvSpPr>
        <p:spPr>
          <a:xfrm>
            <a:off x="690033" y="1257620"/>
            <a:ext cx="3539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44555E"/>
                </a:solidFill>
              </a:rPr>
              <a:t>Leadership</a:t>
            </a:r>
            <a:endParaRPr lang="en-US" sz="3200" u="sng" dirty="0">
              <a:solidFill>
                <a:srgbClr val="44555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9100" y="1257620"/>
            <a:ext cx="3539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44555E"/>
                </a:solidFill>
              </a:rPr>
              <a:t>Legacy</a:t>
            </a:r>
            <a:endParaRPr lang="en-US" sz="3200" u="sng" dirty="0">
              <a:solidFill>
                <a:srgbClr val="44555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5033" y="1842396"/>
            <a:ext cx="320886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authority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dictatorship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in command of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leading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management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supremacy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ruling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in charge of 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directing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guidance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12834" y="1842396"/>
            <a:ext cx="311573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lasting memory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impact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reminder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setting the stage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outcome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consequence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effect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repercussion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aftermath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4555E"/>
                </a:solidFill>
              </a:rPr>
              <a:t>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61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ower_Point_Template3.tif"/>
          <p:cNvPicPr>
            <a:picLocks noChangeAspect="1"/>
          </p:cNvPicPr>
          <p:nvPr/>
        </p:nvPicPr>
        <p:blipFill>
          <a:blip r:embed="rId2"/>
          <a:srcRect l="62835" t="84277"/>
          <a:stretch>
            <a:fillRect/>
          </a:stretch>
        </p:blipFill>
        <p:spPr bwMode="auto">
          <a:xfrm>
            <a:off x="5745192" y="5779698"/>
            <a:ext cx="3397221" cy="107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3268133"/>
            <a:ext cx="8229600" cy="145914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>Teacher Notes</a:t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/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  <a:t>Other models of theme </a:t>
            </a:r>
            <a:b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  <a:t>interpretation to consider!</a:t>
            </a:r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/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endParaRPr lang="en-US" dirty="0" smtClean="0">
              <a:solidFill>
                <a:srgbClr val="40B6C2"/>
              </a:solidFill>
              <a:latin typeface="Arial Black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60121" y="3224363"/>
            <a:ext cx="4675517" cy="0"/>
          </a:xfrm>
          <a:prstGeom prst="line">
            <a:avLst/>
          </a:prstGeom>
          <a:ln>
            <a:solidFill>
              <a:srgbClr val="4455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55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Leaders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76456" y="4976211"/>
            <a:ext cx="5304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Avoid False Comparisons: 9/11 and Pearl Harbor</a:t>
            </a:r>
            <a:endParaRPr lang="en-US" sz="3200" dirty="0">
              <a:solidFill>
                <a:srgbClr val="44555E"/>
              </a:solidFill>
            </a:endParaRPr>
          </a:p>
        </p:txBody>
      </p:sp>
      <p:pic>
        <p:nvPicPr>
          <p:cNvPr id="14" name="Picture 13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53" y="1710267"/>
            <a:ext cx="3961345" cy="26673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7153" y="4377572"/>
            <a:ext cx="318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"Martin Luther King Jr.," December 3, 1963 at the White House. Library of Congress.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612" t="5926" r="9215" b="39012"/>
          <a:stretch/>
        </p:blipFill>
        <p:spPr>
          <a:xfrm>
            <a:off x="5283201" y="1710267"/>
            <a:ext cx="3115479" cy="26721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83201" y="4531461"/>
            <a:ext cx="3188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</a:t>
            </a:r>
            <a:r>
              <a:rPr lang="en-US" sz="1000" dirty="0" err="1" smtClean="0"/>
              <a:t>Malcom</a:t>
            </a:r>
            <a:r>
              <a:rPr lang="en-US" sz="1000" dirty="0" smtClean="0"/>
              <a:t> X.” 1964. Library of Congress.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1507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Appropriating Legacy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" y="1417638"/>
            <a:ext cx="3213305" cy="4305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9733" y="5723467"/>
            <a:ext cx="3188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“Abraham Lincoln” 1863. Library of Congress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165" t="7160" r="8467" b="8511"/>
          <a:stretch/>
        </p:blipFill>
        <p:spPr>
          <a:xfrm>
            <a:off x="4520280" y="1439442"/>
            <a:ext cx="3361650" cy="4284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0280" y="5698755"/>
            <a:ext cx="3188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“Ronald Reagan.” Library of Congress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7243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Reversal</a:t>
            </a:r>
            <a:endParaRPr lang="en-US" dirty="0"/>
          </a:p>
        </p:txBody>
      </p:sp>
      <p:pic>
        <p:nvPicPr>
          <p:cNvPr id="4" name="Picture 3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455" y="1710267"/>
            <a:ext cx="3961345" cy="2667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5455" y="4377572"/>
            <a:ext cx="318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"Martin Luther King Jr.," December 3, 1963 at the White House. Library of Congress.</a:t>
            </a:r>
            <a:endParaRPr lang="en-US" sz="1000" dirty="0"/>
          </a:p>
        </p:txBody>
      </p:sp>
      <p:pic>
        <p:nvPicPr>
          <p:cNvPr id="6" name="Picture 5" descr="MTIwNjA4NjMzODE4MjIwMDQ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38100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285601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Gandhi, </a:t>
            </a:r>
            <a:r>
              <a:rPr lang="en-US" sz="1000" dirty="0" err="1" smtClean="0"/>
              <a:t>Kanu</a:t>
            </a:r>
            <a:r>
              <a:rPr lang="en-US" sz="1000" dirty="0" smtClean="0"/>
              <a:t>. Mahatma Gandhi, head-and-shoulders portrait, facing right and smiling. Digital image. Library of Congress, 194-. Web.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7243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 leader?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86" y="1417638"/>
            <a:ext cx="2881732" cy="4465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9886" y="5883276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“Henry David Thoreau.” Library of Congress.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766" y="1417638"/>
            <a:ext cx="2722033" cy="452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62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ower_Point_Template3.tif"/>
          <p:cNvPicPr>
            <a:picLocks noChangeAspect="1"/>
          </p:cNvPicPr>
          <p:nvPr/>
        </p:nvPicPr>
        <p:blipFill>
          <a:blip r:embed="rId2"/>
          <a:srcRect l="62835" t="84277"/>
          <a:stretch>
            <a:fillRect/>
          </a:stretch>
        </p:blipFill>
        <p:spPr bwMode="auto">
          <a:xfrm>
            <a:off x="5745192" y="5779698"/>
            <a:ext cx="3397221" cy="107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3268133"/>
            <a:ext cx="8229600" cy="145914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>leadership</a:t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/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  <a:t>“Act of leading: providing motivation, </a:t>
            </a:r>
            <a:b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  <a:t>guidance or direction, usually</a:t>
            </a:r>
            <a:b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cap="none" dirty="0" smtClean="0">
                <a:solidFill>
                  <a:srgbClr val="44555E"/>
                </a:solidFill>
                <a:latin typeface="Arial" pitchFamily="34" charset="0"/>
                <a:cs typeface="Arial" pitchFamily="34" charset="0"/>
              </a:rPr>
              <a:t>from a position of authority.”</a:t>
            </a:r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/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r>
              <a:rPr lang="en-US" dirty="0" smtClean="0">
                <a:solidFill>
                  <a:srgbClr val="40B6C2"/>
                </a:solidFill>
                <a:latin typeface="Arial Black" charset="0"/>
              </a:rPr>
              <a:t/>
            </a:r>
            <a:br>
              <a:rPr lang="en-US" dirty="0" smtClean="0">
                <a:solidFill>
                  <a:srgbClr val="40B6C2"/>
                </a:solidFill>
                <a:latin typeface="Arial Black" charset="0"/>
              </a:rPr>
            </a:br>
            <a:endParaRPr lang="en-US" dirty="0" smtClean="0">
              <a:solidFill>
                <a:srgbClr val="40B6C2"/>
              </a:solidFill>
              <a:latin typeface="Arial Black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60121" y="2834895"/>
            <a:ext cx="4675517" cy="0"/>
          </a:xfrm>
          <a:prstGeom prst="line">
            <a:avLst/>
          </a:prstGeom>
          <a:ln>
            <a:solidFill>
              <a:srgbClr val="4455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19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leaders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" y="2099734"/>
            <a:ext cx="3860800" cy="3088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9733" y="5263290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Rosa Parks. 1956. Library of Congress.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48" y="1540933"/>
            <a:ext cx="306916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3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Cascade of Decisions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04" y="1168398"/>
            <a:ext cx="3377349" cy="5147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970" y="1168398"/>
            <a:ext cx="3932830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3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vs. Leadership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Leader</a:t>
            </a:r>
          </a:p>
          <a:p>
            <a:r>
              <a:rPr lang="en-US" dirty="0" smtClean="0"/>
              <a:t>Person or group who provided motivation and guidance</a:t>
            </a:r>
          </a:p>
          <a:p>
            <a:pPr marL="0" indent="0">
              <a:buNone/>
            </a:pPr>
            <a:r>
              <a:rPr lang="en-US" b="1" u="sng" dirty="0" smtClean="0"/>
              <a:t>Leadership</a:t>
            </a:r>
          </a:p>
          <a:p>
            <a:r>
              <a:rPr lang="en-US" dirty="0" smtClean="0"/>
              <a:t>The actions of a person or group who provided motivation or guidance</a:t>
            </a:r>
          </a:p>
          <a:p>
            <a:r>
              <a:rPr lang="en-US" dirty="0" smtClean="0"/>
              <a:t>Should </a:t>
            </a:r>
            <a:r>
              <a:rPr lang="en-US" u="sng" dirty="0" smtClean="0"/>
              <a:t>focus</a:t>
            </a:r>
            <a:r>
              <a:rPr lang="en-US" dirty="0" smtClean="0"/>
              <a:t> from biography or timeline to specific action or event</a:t>
            </a:r>
          </a:p>
        </p:txBody>
      </p:sp>
    </p:spTree>
    <p:extLst>
      <p:ext uri="{BB962C8B-B14F-4D97-AF65-F5344CB8AC3E}">
        <p14:creationId xmlns:p14="http://schemas.microsoft.com/office/powerpoint/2010/main" xmlns="" val="4927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9733" y="5689603"/>
            <a:ext cx="3539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Groups</a:t>
            </a:r>
            <a:endParaRPr lang="en-US" sz="3200" dirty="0">
              <a:solidFill>
                <a:srgbClr val="44555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1466" y="5689603"/>
            <a:ext cx="3539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Individuals</a:t>
            </a:r>
            <a:endParaRPr lang="en-US" sz="3200" dirty="0">
              <a:solidFill>
                <a:srgbClr val="44555E"/>
              </a:solidFill>
            </a:endParaRP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0607"/>
            <a:ext cx="4476700" cy="2977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606037"/>
            <a:ext cx="407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Soviet </a:t>
            </a:r>
            <a:r>
              <a:rPr lang="en-US" sz="1200" b="1" dirty="0" err="1" smtClean="0"/>
              <a:t>Politiburo</a:t>
            </a:r>
            <a:r>
              <a:rPr lang="en-US" sz="1200" b="1" dirty="0" smtClean="0"/>
              <a:t> </a:t>
            </a:r>
            <a:endParaRPr lang="en-US" sz="1000" b="1" dirty="0" smtClean="0"/>
          </a:p>
          <a:p>
            <a:r>
              <a:rPr lang="en-US" sz="1000" dirty="0" err="1" smtClean="0"/>
              <a:t>Haviland</a:t>
            </a:r>
            <a:r>
              <a:rPr lang="en-US" sz="1000" dirty="0" smtClean="0"/>
              <a:t> Smith, University of North Carolina, </a:t>
            </a:r>
          </a:p>
          <a:p>
            <a:r>
              <a:rPr lang="en-US" sz="1000" dirty="0" smtClean="0"/>
              <a:t>"CIA's World War II Legacy," 2008.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10" name="Picture 9" descr="image (2).png"/>
          <p:cNvPicPr>
            <a:picLocks noChangeAspect="1"/>
          </p:cNvPicPr>
          <p:nvPr/>
        </p:nvPicPr>
        <p:blipFill rotWithShape="1">
          <a:blip r:embed="rId3"/>
          <a:srcRect l="15424" r="14998" b="31380"/>
          <a:stretch/>
        </p:blipFill>
        <p:spPr>
          <a:xfrm>
            <a:off x="5647137" y="1480030"/>
            <a:ext cx="2294596" cy="30581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47137" y="4686300"/>
            <a:ext cx="214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Vladimir Lenin</a:t>
            </a:r>
          </a:p>
          <a:p>
            <a:r>
              <a:rPr lang="en-US" sz="1000" dirty="0" err="1" smtClean="0"/>
              <a:t>Wladimir</a:t>
            </a:r>
            <a:r>
              <a:rPr lang="en-US" sz="1000" dirty="0" smtClean="0"/>
              <a:t> </a:t>
            </a:r>
            <a:r>
              <a:rPr lang="en-US" sz="1000" dirty="0" err="1" smtClean="0"/>
              <a:t>Iljitsch</a:t>
            </a:r>
            <a:r>
              <a:rPr lang="en-US" sz="1000" dirty="0" smtClean="0"/>
              <a:t> Lenin, 1946. Library of Congress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xmlns="" val="15758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9734" y="5689603"/>
            <a:ext cx="302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Initiate </a:t>
            </a:r>
            <a:br>
              <a:rPr lang="en-US" sz="3200" dirty="0" smtClean="0">
                <a:solidFill>
                  <a:srgbClr val="44555E"/>
                </a:solidFill>
              </a:rPr>
            </a:br>
            <a:r>
              <a:rPr lang="en-US" sz="1000" dirty="0" smtClean="0">
                <a:solidFill>
                  <a:srgbClr val="44555E"/>
                </a:solidFill>
              </a:rPr>
              <a:t>Voluntary – takes or seeks leadership role</a:t>
            </a:r>
            <a:endParaRPr lang="en-US" sz="1000" dirty="0">
              <a:solidFill>
                <a:srgbClr val="44555E"/>
              </a:solidFill>
            </a:endParaRPr>
          </a:p>
        </p:txBody>
      </p:sp>
      <p:pic>
        <p:nvPicPr>
          <p:cNvPr id="9" name="Picture 8" descr="3a48970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04" y="1417638"/>
            <a:ext cx="2727329" cy="36364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5004" y="5054077"/>
            <a:ext cx="272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Hoffmann, Heinrich. </a:t>
            </a:r>
            <a:r>
              <a:rPr lang="en-US" sz="1000" i="1" dirty="0" smtClean="0"/>
              <a:t>Portraits of Adolf Hitler</a:t>
            </a:r>
            <a:r>
              <a:rPr lang="en-US" sz="1000" dirty="0" smtClean="0"/>
              <a:t>. Digital image. Library of Congress, 1935. 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5054242"/>
            <a:ext cx="309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Raoul Wallenberg Passport Photo, Public Domain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17639"/>
            <a:ext cx="3352799" cy="35957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40300" y="5689606"/>
            <a:ext cx="3022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4555E"/>
                </a:solidFill>
              </a:rPr>
              <a:t>React</a:t>
            </a:r>
          </a:p>
          <a:p>
            <a:pPr algn="ctr"/>
            <a:r>
              <a:rPr lang="en-US" sz="1000" dirty="0" smtClean="0">
                <a:solidFill>
                  <a:srgbClr val="44555E"/>
                </a:solidFill>
              </a:rPr>
              <a:t>Involuntary – responds to situation and finds themselves in leadership decision</a:t>
            </a:r>
            <a:endParaRPr lang="en-US" sz="1000" dirty="0">
              <a:solidFill>
                <a:srgbClr val="4455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3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22800" y="1417638"/>
            <a:ext cx="4064000" cy="4708525"/>
          </a:xfrm>
        </p:spPr>
        <p:txBody>
          <a:bodyPr/>
          <a:lstStyle/>
          <a:p>
            <a:r>
              <a:rPr lang="en-US" dirty="0" smtClean="0"/>
              <a:t>What was the leader’s role?</a:t>
            </a:r>
          </a:p>
          <a:p>
            <a:r>
              <a:rPr lang="en-US" dirty="0" smtClean="0"/>
              <a:t>How did he or she get there?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926108"/>
            <a:ext cx="3900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Prime Minister Winston Churchill of Great Britain</a:t>
            </a:r>
            <a:r>
              <a:rPr lang="en-US" sz="1000" dirty="0" smtClean="0"/>
              <a:t>. Digital image. Library of Congress, 1942.</a:t>
            </a:r>
            <a:endParaRPr lang="en-US" sz="1000" dirty="0"/>
          </a:p>
        </p:txBody>
      </p:sp>
      <p:pic>
        <p:nvPicPr>
          <p:cNvPr id="8" name="Picture 7" descr="8e00870r.jpg"/>
          <p:cNvPicPr>
            <a:picLocks noChangeAspect="1"/>
          </p:cNvPicPr>
          <p:nvPr/>
        </p:nvPicPr>
        <p:blipFill rotWithShape="1">
          <a:blip r:embed="rId2"/>
          <a:srcRect l="4699" t="3861" r="6550" b="4764"/>
          <a:stretch/>
        </p:blipFill>
        <p:spPr>
          <a:xfrm>
            <a:off x="482971" y="1417638"/>
            <a:ext cx="3496364" cy="450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0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Followers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1429809"/>
            <a:ext cx="4064000" cy="4708525"/>
          </a:xfrm>
        </p:spPr>
        <p:txBody>
          <a:bodyPr/>
          <a:lstStyle/>
          <a:p>
            <a:r>
              <a:rPr lang="en-US" dirty="0" smtClean="0"/>
              <a:t>Who were the supporters or followers? </a:t>
            </a:r>
          </a:p>
          <a:p>
            <a:r>
              <a:rPr lang="en-US" dirty="0" smtClean="0"/>
              <a:t>Were there people that disagreed or fought against them?</a:t>
            </a:r>
            <a:endParaRPr lang="en-US" dirty="0"/>
          </a:p>
        </p:txBody>
      </p:sp>
      <p:pic>
        <p:nvPicPr>
          <p:cNvPr id="6" name="Picture 5" descr="image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670050"/>
            <a:ext cx="4048125" cy="314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9" y="4813300"/>
            <a:ext cx="4060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Vietnam Veterans Against the War</a:t>
            </a:r>
          </a:p>
          <a:p>
            <a:r>
              <a:rPr lang="en-US" sz="1000" dirty="0" smtClean="0"/>
              <a:t>Bay Area Day March, 1970. Vietnam Veterans Against the War (</a:t>
            </a:r>
            <a:r>
              <a:rPr lang="en-US" sz="1000" dirty="0" smtClean="0">
                <a:hlinkClick r:id="rId3"/>
              </a:rPr>
              <a:t>vvaw.org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4072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 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 PowerPointTemplate</Template>
  <TotalTime>2182</TotalTime>
  <Words>1429</Words>
  <Application>Microsoft Office PowerPoint</Application>
  <PresentationFormat>On-screen Show (4:3)</PresentationFormat>
  <Paragraphs>203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HD PowerPointTemplate</vt:lpstr>
      <vt:lpstr>Slide 1</vt:lpstr>
      <vt:lpstr>Leadership &amp; Legacy in History  The Basics </vt:lpstr>
      <vt:lpstr>The Basics</vt:lpstr>
      <vt:lpstr>leadership  “Act of leading: providing motivation,  guidance or direction, usually from a position of authority.”  </vt:lpstr>
      <vt:lpstr>Leader vs. Leadership</vt:lpstr>
      <vt:lpstr>Leadership</vt:lpstr>
      <vt:lpstr>Leadership</vt:lpstr>
      <vt:lpstr>The Role</vt:lpstr>
      <vt:lpstr>Followers</vt:lpstr>
      <vt:lpstr>Actions or Decisions</vt:lpstr>
      <vt:lpstr>Legacy  “What is handed down to us from our ancestors or predecessors, What is left behind for future generations, such as ideas or accomplishments.”  </vt:lpstr>
      <vt:lpstr>Legacy</vt:lpstr>
      <vt:lpstr>Legacy</vt:lpstr>
      <vt:lpstr>Legacy</vt:lpstr>
      <vt:lpstr>Legacy</vt:lpstr>
      <vt:lpstr>Short term or legacy? </vt:lpstr>
      <vt:lpstr>Topic Selection  Picking the Best Topics for  History Day 2015  </vt:lpstr>
      <vt:lpstr>In History</vt:lpstr>
      <vt:lpstr>Look beyond politics</vt:lpstr>
      <vt:lpstr>Events as HD Topics</vt:lpstr>
      <vt:lpstr>Inventions as HD Topics</vt:lpstr>
      <vt:lpstr>Local history</vt:lpstr>
      <vt:lpstr>Successes &amp; failures</vt:lpstr>
      <vt:lpstr>Remember!  Things to remember and things to avoid when working with the 2015 theme  </vt:lpstr>
      <vt:lpstr>Avoid biography</vt:lpstr>
      <vt:lpstr>Opposing Viewpoints</vt:lpstr>
      <vt:lpstr>Go Beyond Good/Bad</vt:lpstr>
      <vt:lpstr>Historical Context</vt:lpstr>
      <vt:lpstr>“Through Their Eyes”</vt:lpstr>
      <vt:lpstr>What is legacy?</vt:lpstr>
      <vt:lpstr>Avoid “What if” History</vt:lpstr>
      <vt:lpstr>Doing the “Right” Thing</vt:lpstr>
      <vt:lpstr>Don’t oversimplify</vt:lpstr>
      <vt:lpstr>Connect in Project</vt:lpstr>
      <vt:lpstr>Teacher Notes  Other models of theme  interpretation to consider! </vt:lpstr>
      <vt:lpstr>Comparative Leaders</vt:lpstr>
      <vt:lpstr>Appropriating Legacy</vt:lpstr>
      <vt:lpstr>Theme Reversal</vt:lpstr>
      <vt:lpstr>Who is a leader?</vt:lpstr>
      <vt:lpstr>Selecting leaders</vt:lpstr>
      <vt:lpstr>Cascade of Decisions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Aschbrenner</dc:creator>
  <cp:lastModifiedBy>Sam</cp:lastModifiedBy>
  <cp:revision>90</cp:revision>
  <dcterms:created xsi:type="dcterms:W3CDTF">2013-09-27T01:45:20Z</dcterms:created>
  <dcterms:modified xsi:type="dcterms:W3CDTF">2014-09-07T20:11:13Z</dcterms:modified>
</cp:coreProperties>
</file>