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6" r:id="rId4"/>
    <p:sldId id="290" r:id="rId5"/>
    <p:sldId id="257" r:id="rId6"/>
    <p:sldId id="289" r:id="rId7"/>
    <p:sldId id="258" r:id="rId8"/>
    <p:sldId id="294" r:id="rId9"/>
    <p:sldId id="261" r:id="rId10"/>
    <p:sldId id="262" r:id="rId11"/>
    <p:sldId id="263" r:id="rId12"/>
    <p:sldId id="287" r:id="rId13"/>
    <p:sldId id="293" r:id="rId14"/>
    <p:sldId id="288" r:id="rId15"/>
    <p:sldId id="264" r:id="rId16"/>
    <p:sldId id="265" r:id="rId17"/>
    <p:sldId id="295" r:id="rId18"/>
    <p:sldId id="291" r:id="rId19"/>
    <p:sldId id="292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5" r:id="rId40"/>
    <p:sldId id="296" r:id="rId4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800000"/>
    <a:srgbClr val="9900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134A94-CB94-4CBA-B0F4-AF9D65C4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138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6EE4-CB90-4FDA-8E0B-4EC2E33B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1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396E-4C8D-4770-898A-9C29B8E0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81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B9D9-EE4D-4C89-BB6E-56F680FA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07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A40D-6963-4370-B695-56F0CB12F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E4B0-1F1B-4ABF-87D9-0E700252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24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9ED3-F3B2-4E0A-9BE1-FF7BE767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96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619E-62C8-41A5-9E26-663039743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4C2C-AF47-48FF-A53A-EFD2B9361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48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8017-015F-4CC6-9587-40458A78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114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C4D7-5F51-40B3-8272-C578F9E5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28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2EB3-D56D-46F3-9E4A-8F0468350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81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7919-CED5-485A-9D91-84A00BE6A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55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A28F-244E-479D-BE4C-37F5CAFE0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33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3B8C-A3FE-4BB3-A376-790946040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81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8CDB-EB09-4515-BBB6-2EC2849C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8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E957-A90D-4E36-BEC0-4AAC207A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643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0493-215F-4598-AF2E-FEDCA5CD4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881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0E7A-E206-4C80-89CA-F646678A2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0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FD5A-20E4-4F67-BB0B-9B3E1DA28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985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F1D3-9F7F-4182-A1FC-CAF10AA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50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6DCB-6E08-4CA0-84FC-89A2AFDEB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82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797E-8A75-4AD0-B49F-1EF41ECD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B47D-83F9-4E23-92E5-FFB12806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43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FCE1-1CBE-441E-8FD0-21CF9CFA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94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EC7B-5F6D-47F8-A02F-4B783E0F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6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D179-5112-470B-B493-D3CA15820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10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4856-72F0-487E-B211-8C5AC789F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45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E99F-4292-4AB1-B601-98322A6CB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8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2D67-AF69-4C62-8D9D-3A0222288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0DAE-EF0B-434A-8CB3-B69D0795B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3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FE68-C10F-4E3A-B76C-6759EE9D2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42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A3BA3CC-8111-4EE0-930E-813115D4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E.) Response E</a:t>
            </a:r>
          </a:p>
        </p:txBody>
      </p:sp>
      <p:sp>
        <p:nvSpPr>
          <p:cNvPr id="2056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7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iRespond Graph</a:t>
            </a:r>
          </a:p>
        </p:txBody>
      </p:sp>
      <p:grpSp>
        <p:nvGrpSpPr>
          <p:cNvPr id="3075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4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22FF22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22FF22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099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0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1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2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3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6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2222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2222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2222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1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2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3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4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5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5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6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7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8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9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0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80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1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2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3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4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D149B-638D-4056-8817-5B71B1E5124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22325" y="293688"/>
            <a:ext cx="7635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How many people does it take to make</a:t>
            </a:r>
          </a:p>
          <a:p>
            <a:r>
              <a:rPr lang="en-US"/>
              <a:t>an ordinary wooden pencil?</a:t>
            </a:r>
          </a:p>
        </p:txBody>
      </p:sp>
      <p:grpSp>
        <p:nvGrpSpPr>
          <p:cNvPr id="24580" name="Group 12"/>
          <p:cNvGrpSpPr>
            <a:grpSpLocks/>
          </p:cNvGrpSpPr>
          <p:nvPr/>
        </p:nvGrpSpPr>
        <p:grpSpPr bwMode="auto">
          <a:xfrm>
            <a:off x="533400" y="1676400"/>
            <a:ext cx="8105775" cy="862013"/>
            <a:chOff x="325" y="2484"/>
            <a:chExt cx="5106" cy="543"/>
          </a:xfrm>
        </p:grpSpPr>
        <p:sp>
          <p:nvSpPr>
            <p:cNvPr id="24585" name="Freeform 13"/>
            <p:cNvSpPr>
              <a:spLocks/>
            </p:cNvSpPr>
            <p:nvPr/>
          </p:nvSpPr>
          <p:spPr bwMode="auto">
            <a:xfrm>
              <a:off x="382" y="2782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4"/>
            <p:cNvSpPr>
              <a:spLocks/>
            </p:cNvSpPr>
            <p:nvPr/>
          </p:nvSpPr>
          <p:spPr bwMode="auto">
            <a:xfrm>
              <a:off x="325" y="2484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5"/>
            <p:cNvSpPr>
              <a:spLocks/>
            </p:cNvSpPr>
            <p:nvPr/>
          </p:nvSpPr>
          <p:spPr bwMode="auto">
            <a:xfrm>
              <a:off x="363" y="2501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6"/>
            <p:cNvSpPr>
              <a:spLocks/>
            </p:cNvSpPr>
            <p:nvPr/>
          </p:nvSpPr>
          <p:spPr bwMode="auto">
            <a:xfrm>
              <a:off x="1240" y="2484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7"/>
            <p:cNvSpPr>
              <a:spLocks/>
            </p:cNvSpPr>
            <p:nvPr/>
          </p:nvSpPr>
          <p:spPr bwMode="auto">
            <a:xfrm>
              <a:off x="325" y="2484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8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9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20"/>
            <p:cNvSpPr>
              <a:spLocks/>
            </p:cNvSpPr>
            <p:nvPr/>
          </p:nvSpPr>
          <p:spPr bwMode="auto">
            <a:xfrm>
              <a:off x="363" y="2703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21"/>
            <p:cNvSpPr>
              <a:spLocks/>
            </p:cNvSpPr>
            <p:nvPr/>
          </p:nvSpPr>
          <p:spPr bwMode="auto">
            <a:xfrm>
              <a:off x="1240" y="2501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22"/>
            <p:cNvSpPr>
              <a:spLocks/>
            </p:cNvSpPr>
            <p:nvPr/>
          </p:nvSpPr>
          <p:spPr bwMode="auto">
            <a:xfrm>
              <a:off x="3888" y="2501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3"/>
            <p:cNvSpPr>
              <a:spLocks/>
            </p:cNvSpPr>
            <p:nvPr/>
          </p:nvSpPr>
          <p:spPr bwMode="auto">
            <a:xfrm>
              <a:off x="1240" y="2501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4"/>
            <p:cNvSpPr>
              <a:spLocks/>
            </p:cNvSpPr>
            <p:nvPr/>
          </p:nvSpPr>
          <p:spPr bwMode="auto">
            <a:xfrm>
              <a:off x="1240" y="2510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5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6"/>
            <p:cNvSpPr>
              <a:spLocks/>
            </p:cNvSpPr>
            <p:nvPr/>
          </p:nvSpPr>
          <p:spPr bwMode="auto">
            <a:xfrm>
              <a:off x="1240" y="2633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7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8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9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0"/>
            <p:cNvSpPr>
              <a:spLocks/>
            </p:cNvSpPr>
            <p:nvPr/>
          </p:nvSpPr>
          <p:spPr bwMode="auto">
            <a:xfrm>
              <a:off x="1240" y="2799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1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32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3"/>
            <p:cNvSpPr>
              <a:spLocks/>
            </p:cNvSpPr>
            <p:nvPr/>
          </p:nvSpPr>
          <p:spPr bwMode="auto">
            <a:xfrm>
              <a:off x="1087" y="2501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Rectangle 34"/>
            <p:cNvSpPr>
              <a:spLocks noChangeArrowheads="1"/>
            </p:cNvSpPr>
            <p:nvPr/>
          </p:nvSpPr>
          <p:spPr bwMode="auto">
            <a:xfrm>
              <a:off x="1096" y="2510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5"/>
            <p:cNvSpPr>
              <a:spLocks/>
            </p:cNvSpPr>
            <p:nvPr/>
          </p:nvSpPr>
          <p:spPr bwMode="auto">
            <a:xfrm>
              <a:off x="916" y="2501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Rectangle 36"/>
            <p:cNvSpPr>
              <a:spLocks noChangeArrowheads="1"/>
            </p:cNvSpPr>
            <p:nvPr/>
          </p:nvSpPr>
          <p:spPr bwMode="auto">
            <a:xfrm>
              <a:off x="925" y="2510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7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8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9"/>
            <p:cNvSpPr>
              <a:spLocks/>
            </p:cNvSpPr>
            <p:nvPr/>
          </p:nvSpPr>
          <p:spPr bwMode="auto">
            <a:xfrm>
              <a:off x="801" y="2501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Rectangle 40"/>
            <p:cNvSpPr>
              <a:spLocks noChangeArrowheads="1"/>
            </p:cNvSpPr>
            <p:nvPr/>
          </p:nvSpPr>
          <p:spPr bwMode="auto">
            <a:xfrm>
              <a:off x="810" y="2510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41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42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43"/>
            <p:cNvSpPr>
              <a:spLocks/>
            </p:cNvSpPr>
            <p:nvPr/>
          </p:nvSpPr>
          <p:spPr bwMode="auto">
            <a:xfrm>
              <a:off x="763" y="2501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Rectangle 44"/>
            <p:cNvSpPr>
              <a:spLocks noChangeArrowheads="1"/>
            </p:cNvSpPr>
            <p:nvPr/>
          </p:nvSpPr>
          <p:spPr bwMode="auto">
            <a:xfrm>
              <a:off x="772" y="2510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45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6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47"/>
            <p:cNvSpPr>
              <a:spLocks noChangeArrowheads="1"/>
            </p:cNvSpPr>
            <p:nvPr/>
          </p:nvSpPr>
          <p:spPr bwMode="auto">
            <a:xfrm>
              <a:off x="2888" y="2653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24620" name="Rectangle 48"/>
            <p:cNvSpPr>
              <a:spLocks noChangeArrowheads="1"/>
            </p:cNvSpPr>
            <p:nvPr/>
          </p:nvSpPr>
          <p:spPr bwMode="auto">
            <a:xfrm>
              <a:off x="2120" y="2620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24621" name="Rectangle 49"/>
            <p:cNvSpPr>
              <a:spLocks noChangeArrowheads="1"/>
            </p:cNvSpPr>
            <p:nvPr/>
          </p:nvSpPr>
          <p:spPr bwMode="auto">
            <a:xfrm>
              <a:off x="1731" y="26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24622" name="Oval 50"/>
            <p:cNvSpPr>
              <a:spLocks noChangeArrowheads="1"/>
            </p:cNvSpPr>
            <p:nvPr/>
          </p:nvSpPr>
          <p:spPr bwMode="auto">
            <a:xfrm>
              <a:off x="1286" y="2647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51"/>
            <p:cNvSpPr>
              <a:spLocks/>
            </p:cNvSpPr>
            <p:nvPr/>
          </p:nvSpPr>
          <p:spPr bwMode="auto">
            <a:xfrm>
              <a:off x="1334" y="2687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476250" y="2895600"/>
            <a:ext cx="8229600" cy="3295650"/>
            <a:chOff x="300" y="1824"/>
            <a:chExt cx="5184" cy="2076"/>
          </a:xfrm>
        </p:grpSpPr>
        <p:sp>
          <p:nvSpPr>
            <p:cNvPr id="2458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864" y="1824"/>
              <a:ext cx="3888" cy="13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gradFill rotWithShape="1">
                    <a:gsLst>
                      <a:gs pos="0">
                        <a:srgbClr val="3399F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Comic Sans MS"/>
                </a:rPr>
                <a:t>The International</a:t>
              </a:r>
            </a:p>
            <a:p>
              <a:r>
                <a:rPr lang="en-US" sz="3600" kern="10">
                  <a:gradFill rotWithShape="1">
                    <a:gsLst>
                      <a:gs pos="0">
                        <a:srgbClr val="3399F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Comic Sans MS"/>
                </a:rPr>
                <a:t>Pencil</a:t>
              </a:r>
            </a:p>
          </p:txBody>
        </p:sp>
        <p:pic>
          <p:nvPicPr>
            <p:cNvPr id="24583" name="Picture 53" descr="GlobeAmeri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460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54" descr="GlobeAs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2460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4FEF-76E7-4822-B2E2-734CCF03981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Trucks run on diesel fuel.  </a:t>
            </a:r>
          </a:p>
        </p:txBody>
      </p:sp>
      <p:pic>
        <p:nvPicPr>
          <p:cNvPr id="33796" name="Picture 12" descr="Gaso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5005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3E9CC-4C2E-45AE-99E3-31AEFF0C16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34819" name="Picture 2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7912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2051"/>
          <p:cNvSpPr>
            <a:spLocks noChangeArrowheads="1"/>
          </p:cNvSpPr>
          <p:nvPr/>
        </p:nvSpPr>
        <p:spPr bwMode="auto">
          <a:xfrm>
            <a:off x="1066800" y="381000"/>
            <a:ext cx="6780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Where do we get the crude oil needed to make diesel gas?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8D61C-70AD-4932-89C0-7B80D603F4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5843" name="Picture 20" descr="mideas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"/>
            <a:ext cx="83058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 14"/>
          <p:cNvGrpSpPr>
            <a:grpSpLocks/>
          </p:cNvGrpSpPr>
          <p:nvPr/>
        </p:nvGrpSpPr>
        <p:grpSpPr bwMode="auto">
          <a:xfrm>
            <a:off x="3028950" y="209550"/>
            <a:ext cx="2336800" cy="4968875"/>
            <a:chOff x="2307" y="422"/>
            <a:chExt cx="1472" cy="3130"/>
          </a:xfrm>
        </p:grpSpPr>
        <p:pic>
          <p:nvPicPr>
            <p:cNvPr id="35847" name="Picture 2" descr="Oilr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662"/>
              <a:ext cx="512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Freeform 3"/>
            <p:cNvSpPr>
              <a:spLocks/>
            </p:cNvSpPr>
            <p:nvPr/>
          </p:nvSpPr>
          <p:spPr bwMode="auto">
            <a:xfrm>
              <a:off x="2422" y="512"/>
              <a:ext cx="1213" cy="1166"/>
            </a:xfrm>
            <a:custGeom>
              <a:avLst/>
              <a:gdLst>
                <a:gd name="T0" fmla="*/ 625 w 1213"/>
                <a:gd name="T1" fmla="*/ 253 h 1166"/>
                <a:gd name="T2" fmla="*/ 698 w 1213"/>
                <a:gd name="T3" fmla="*/ 212 h 1166"/>
                <a:gd name="T4" fmla="*/ 922 w 1213"/>
                <a:gd name="T5" fmla="*/ 152 h 1166"/>
                <a:gd name="T6" fmla="*/ 1049 w 1213"/>
                <a:gd name="T7" fmla="*/ 177 h 1166"/>
                <a:gd name="T8" fmla="*/ 1090 w 1213"/>
                <a:gd name="T9" fmla="*/ 202 h 1166"/>
                <a:gd name="T10" fmla="*/ 1169 w 1213"/>
                <a:gd name="T11" fmla="*/ 288 h 1166"/>
                <a:gd name="T12" fmla="*/ 1203 w 1213"/>
                <a:gd name="T13" fmla="*/ 398 h 1166"/>
                <a:gd name="T14" fmla="*/ 1143 w 1213"/>
                <a:gd name="T15" fmla="*/ 565 h 1166"/>
                <a:gd name="T16" fmla="*/ 1121 w 1213"/>
                <a:gd name="T17" fmla="*/ 651 h 1166"/>
                <a:gd name="T18" fmla="*/ 1064 w 1213"/>
                <a:gd name="T19" fmla="*/ 619 h 1166"/>
                <a:gd name="T20" fmla="*/ 1030 w 1213"/>
                <a:gd name="T21" fmla="*/ 629 h 1166"/>
                <a:gd name="T22" fmla="*/ 1058 w 1213"/>
                <a:gd name="T23" fmla="*/ 682 h 1166"/>
                <a:gd name="T24" fmla="*/ 998 w 1213"/>
                <a:gd name="T25" fmla="*/ 897 h 1166"/>
                <a:gd name="T26" fmla="*/ 970 w 1213"/>
                <a:gd name="T27" fmla="*/ 963 h 1166"/>
                <a:gd name="T28" fmla="*/ 862 w 1213"/>
                <a:gd name="T29" fmla="*/ 995 h 1166"/>
                <a:gd name="T30" fmla="*/ 824 w 1213"/>
                <a:gd name="T31" fmla="*/ 967 h 1166"/>
                <a:gd name="T32" fmla="*/ 824 w 1213"/>
                <a:gd name="T33" fmla="*/ 897 h 1166"/>
                <a:gd name="T34" fmla="*/ 796 w 1213"/>
                <a:gd name="T35" fmla="*/ 853 h 1166"/>
                <a:gd name="T36" fmla="*/ 736 w 1213"/>
                <a:gd name="T37" fmla="*/ 850 h 1166"/>
                <a:gd name="T38" fmla="*/ 771 w 1213"/>
                <a:gd name="T39" fmla="*/ 1017 h 1166"/>
                <a:gd name="T40" fmla="*/ 720 w 1213"/>
                <a:gd name="T41" fmla="*/ 1131 h 1166"/>
                <a:gd name="T42" fmla="*/ 603 w 1213"/>
                <a:gd name="T43" fmla="*/ 1074 h 1166"/>
                <a:gd name="T44" fmla="*/ 575 w 1213"/>
                <a:gd name="T45" fmla="*/ 1023 h 1166"/>
                <a:gd name="T46" fmla="*/ 553 w 1213"/>
                <a:gd name="T47" fmla="*/ 903 h 1166"/>
                <a:gd name="T48" fmla="*/ 546 w 1213"/>
                <a:gd name="T49" fmla="*/ 1147 h 1166"/>
                <a:gd name="T50" fmla="*/ 534 w 1213"/>
                <a:gd name="T51" fmla="*/ 1159 h 1166"/>
                <a:gd name="T52" fmla="*/ 509 w 1213"/>
                <a:gd name="T53" fmla="*/ 1134 h 1166"/>
                <a:gd name="T54" fmla="*/ 477 w 1213"/>
                <a:gd name="T55" fmla="*/ 982 h 1166"/>
                <a:gd name="T56" fmla="*/ 458 w 1213"/>
                <a:gd name="T57" fmla="*/ 824 h 1166"/>
                <a:gd name="T58" fmla="*/ 414 w 1213"/>
                <a:gd name="T59" fmla="*/ 891 h 1166"/>
                <a:gd name="T60" fmla="*/ 322 w 1213"/>
                <a:gd name="T61" fmla="*/ 982 h 1166"/>
                <a:gd name="T62" fmla="*/ 256 w 1213"/>
                <a:gd name="T63" fmla="*/ 913 h 1166"/>
                <a:gd name="T64" fmla="*/ 155 w 1213"/>
                <a:gd name="T65" fmla="*/ 903 h 1166"/>
                <a:gd name="T66" fmla="*/ 130 w 1213"/>
                <a:gd name="T67" fmla="*/ 869 h 1166"/>
                <a:gd name="T68" fmla="*/ 98 w 1213"/>
                <a:gd name="T69" fmla="*/ 793 h 1166"/>
                <a:gd name="T70" fmla="*/ 92 w 1213"/>
                <a:gd name="T71" fmla="*/ 667 h 1166"/>
                <a:gd name="T72" fmla="*/ 120 w 1213"/>
                <a:gd name="T73" fmla="*/ 578 h 1166"/>
                <a:gd name="T74" fmla="*/ 155 w 1213"/>
                <a:gd name="T75" fmla="*/ 505 h 1166"/>
                <a:gd name="T76" fmla="*/ 104 w 1213"/>
                <a:gd name="T77" fmla="*/ 471 h 1166"/>
                <a:gd name="T78" fmla="*/ 38 w 1213"/>
                <a:gd name="T79" fmla="*/ 427 h 1166"/>
                <a:gd name="T80" fmla="*/ 0 w 1213"/>
                <a:gd name="T81" fmla="*/ 329 h 1166"/>
                <a:gd name="T82" fmla="*/ 29 w 1213"/>
                <a:gd name="T83" fmla="*/ 247 h 1166"/>
                <a:gd name="T84" fmla="*/ 70 w 1213"/>
                <a:gd name="T85" fmla="*/ 183 h 1166"/>
                <a:gd name="T86" fmla="*/ 174 w 1213"/>
                <a:gd name="T87" fmla="*/ 149 h 1166"/>
                <a:gd name="T88" fmla="*/ 269 w 1213"/>
                <a:gd name="T89" fmla="*/ 171 h 1166"/>
                <a:gd name="T90" fmla="*/ 297 w 1213"/>
                <a:gd name="T91" fmla="*/ 180 h 1166"/>
                <a:gd name="T92" fmla="*/ 294 w 1213"/>
                <a:gd name="T93" fmla="*/ 127 h 1166"/>
                <a:gd name="T94" fmla="*/ 149 w 1213"/>
                <a:gd name="T95" fmla="*/ 95 h 1166"/>
                <a:gd name="T96" fmla="*/ 164 w 1213"/>
                <a:gd name="T97" fmla="*/ 25 h 1166"/>
                <a:gd name="T98" fmla="*/ 243 w 1213"/>
                <a:gd name="T99" fmla="*/ 0 h 1166"/>
                <a:gd name="T100" fmla="*/ 398 w 1213"/>
                <a:gd name="T101" fmla="*/ 25 h 1166"/>
                <a:gd name="T102" fmla="*/ 496 w 1213"/>
                <a:gd name="T103" fmla="*/ 85 h 1166"/>
                <a:gd name="T104" fmla="*/ 543 w 1213"/>
                <a:gd name="T105" fmla="*/ 155 h 1166"/>
                <a:gd name="T106" fmla="*/ 591 w 1213"/>
                <a:gd name="T107" fmla="*/ 240 h 11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13" h="1166">
                  <a:moveTo>
                    <a:pt x="594" y="265"/>
                  </a:moveTo>
                  <a:cubicBezTo>
                    <a:pt x="605" y="262"/>
                    <a:pt x="614" y="257"/>
                    <a:pt x="625" y="253"/>
                  </a:cubicBezTo>
                  <a:cubicBezTo>
                    <a:pt x="636" y="244"/>
                    <a:pt x="647" y="241"/>
                    <a:pt x="660" y="237"/>
                  </a:cubicBezTo>
                  <a:cubicBezTo>
                    <a:pt x="671" y="227"/>
                    <a:pt x="684" y="217"/>
                    <a:pt x="698" y="212"/>
                  </a:cubicBezTo>
                  <a:cubicBezTo>
                    <a:pt x="731" y="186"/>
                    <a:pt x="780" y="179"/>
                    <a:pt x="821" y="174"/>
                  </a:cubicBezTo>
                  <a:cubicBezTo>
                    <a:pt x="851" y="156"/>
                    <a:pt x="888" y="157"/>
                    <a:pt x="922" y="152"/>
                  </a:cubicBezTo>
                  <a:cubicBezTo>
                    <a:pt x="956" y="142"/>
                    <a:pt x="990" y="153"/>
                    <a:pt x="1023" y="164"/>
                  </a:cubicBezTo>
                  <a:cubicBezTo>
                    <a:pt x="1035" y="176"/>
                    <a:pt x="1027" y="170"/>
                    <a:pt x="1049" y="177"/>
                  </a:cubicBezTo>
                  <a:cubicBezTo>
                    <a:pt x="1055" y="179"/>
                    <a:pt x="1067" y="183"/>
                    <a:pt x="1067" y="183"/>
                  </a:cubicBezTo>
                  <a:cubicBezTo>
                    <a:pt x="1076" y="192"/>
                    <a:pt x="1078" y="198"/>
                    <a:pt x="1090" y="202"/>
                  </a:cubicBezTo>
                  <a:cubicBezTo>
                    <a:pt x="1098" y="211"/>
                    <a:pt x="1131" y="233"/>
                    <a:pt x="1143" y="237"/>
                  </a:cubicBezTo>
                  <a:cubicBezTo>
                    <a:pt x="1149" y="258"/>
                    <a:pt x="1153" y="272"/>
                    <a:pt x="1169" y="288"/>
                  </a:cubicBezTo>
                  <a:cubicBezTo>
                    <a:pt x="1176" y="314"/>
                    <a:pt x="1188" y="337"/>
                    <a:pt x="1194" y="363"/>
                  </a:cubicBezTo>
                  <a:cubicBezTo>
                    <a:pt x="1197" y="375"/>
                    <a:pt x="1203" y="398"/>
                    <a:pt x="1203" y="398"/>
                  </a:cubicBezTo>
                  <a:cubicBezTo>
                    <a:pt x="1202" y="419"/>
                    <a:pt x="1213" y="480"/>
                    <a:pt x="1187" y="502"/>
                  </a:cubicBezTo>
                  <a:cubicBezTo>
                    <a:pt x="1180" y="532"/>
                    <a:pt x="1175" y="555"/>
                    <a:pt x="1143" y="565"/>
                  </a:cubicBezTo>
                  <a:cubicBezTo>
                    <a:pt x="1148" y="587"/>
                    <a:pt x="1150" y="622"/>
                    <a:pt x="1140" y="644"/>
                  </a:cubicBezTo>
                  <a:cubicBezTo>
                    <a:pt x="1139" y="646"/>
                    <a:pt x="1122" y="651"/>
                    <a:pt x="1121" y="651"/>
                  </a:cubicBezTo>
                  <a:cubicBezTo>
                    <a:pt x="1103" y="648"/>
                    <a:pt x="1088" y="644"/>
                    <a:pt x="1071" y="638"/>
                  </a:cubicBezTo>
                  <a:cubicBezTo>
                    <a:pt x="1068" y="632"/>
                    <a:pt x="1069" y="624"/>
                    <a:pt x="1064" y="619"/>
                  </a:cubicBezTo>
                  <a:cubicBezTo>
                    <a:pt x="1060" y="615"/>
                    <a:pt x="1037" y="599"/>
                    <a:pt x="1030" y="597"/>
                  </a:cubicBezTo>
                  <a:cubicBezTo>
                    <a:pt x="1011" y="603"/>
                    <a:pt x="1021" y="617"/>
                    <a:pt x="1030" y="629"/>
                  </a:cubicBezTo>
                  <a:cubicBezTo>
                    <a:pt x="1033" y="639"/>
                    <a:pt x="1036" y="648"/>
                    <a:pt x="1042" y="657"/>
                  </a:cubicBezTo>
                  <a:cubicBezTo>
                    <a:pt x="1045" y="668"/>
                    <a:pt x="1051" y="672"/>
                    <a:pt x="1058" y="682"/>
                  </a:cubicBezTo>
                  <a:cubicBezTo>
                    <a:pt x="1062" y="701"/>
                    <a:pt x="1064" y="713"/>
                    <a:pt x="1061" y="733"/>
                  </a:cubicBezTo>
                  <a:cubicBezTo>
                    <a:pt x="1065" y="784"/>
                    <a:pt x="1059" y="877"/>
                    <a:pt x="998" y="897"/>
                  </a:cubicBezTo>
                  <a:cubicBezTo>
                    <a:pt x="994" y="911"/>
                    <a:pt x="989" y="931"/>
                    <a:pt x="982" y="944"/>
                  </a:cubicBezTo>
                  <a:cubicBezTo>
                    <a:pt x="978" y="951"/>
                    <a:pt x="970" y="963"/>
                    <a:pt x="970" y="963"/>
                  </a:cubicBezTo>
                  <a:cubicBezTo>
                    <a:pt x="962" y="1000"/>
                    <a:pt x="937" y="998"/>
                    <a:pt x="900" y="1001"/>
                  </a:cubicBezTo>
                  <a:cubicBezTo>
                    <a:pt x="887" y="999"/>
                    <a:pt x="874" y="999"/>
                    <a:pt x="862" y="995"/>
                  </a:cubicBezTo>
                  <a:cubicBezTo>
                    <a:pt x="856" y="993"/>
                    <a:pt x="843" y="989"/>
                    <a:pt x="843" y="989"/>
                  </a:cubicBezTo>
                  <a:cubicBezTo>
                    <a:pt x="836" y="981"/>
                    <a:pt x="832" y="974"/>
                    <a:pt x="824" y="967"/>
                  </a:cubicBezTo>
                  <a:cubicBezTo>
                    <a:pt x="817" y="926"/>
                    <a:pt x="814" y="941"/>
                    <a:pt x="821" y="919"/>
                  </a:cubicBezTo>
                  <a:cubicBezTo>
                    <a:pt x="822" y="912"/>
                    <a:pt x="825" y="904"/>
                    <a:pt x="824" y="897"/>
                  </a:cubicBezTo>
                  <a:cubicBezTo>
                    <a:pt x="823" y="890"/>
                    <a:pt x="813" y="887"/>
                    <a:pt x="809" y="881"/>
                  </a:cubicBezTo>
                  <a:cubicBezTo>
                    <a:pt x="803" y="872"/>
                    <a:pt x="802" y="862"/>
                    <a:pt x="796" y="853"/>
                  </a:cubicBezTo>
                  <a:cubicBezTo>
                    <a:pt x="790" y="832"/>
                    <a:pt x="773" y="834"/>
                    <a:pt x="755" y="828"/>
                  </a:cubicBezTo>
                  <a:cubicBezTo>
                    <a:pt x="742" y="832"/>
                    <a:pt x="740" y="837"/>
                    <a:pt x="736" y="850"/>
                  </a:cubicBezTo>
                  <a:cubicBezTo>
                    <a:pt x="749" y="888"/>
                    <a:pt x="761" y="925"/>
                    <a:pt x="774" y="963"/>
                  </a:cubicBezTo>
                  <a:cubicBezTo>
                    <a:pt x="777" y="983"/>
                    <a:pt x="776" y="997"/>
                    <a:pt x="771" y="1017"/>
                  </a:cubicBezTo>
                  <a:cubicBezTo>
                    <a:pt x="774" y="1034"/>
                    <a:pt x="776" y="1037"/>
                    <a:pt x="764" y="1049"/>
                  </a:cubicBezTo>
                  <a:cubicBezTo>
                    <a:pt x="755" y="1077"/>
                    <a:pt x="752" y="1121"/>
                    <a:pt x="720" y="1131"/>
                  </a:cubicBezTo>
                  <a:cubicBezTo>
                    <a:pt x="693" y="1129"/>
                    <a:pt x="668" y="1125"/>
                    <a:pt x="641" y="1121"/>
                  </a:cubicBezTo>
                  <a:cubicBezTo>
                    <a:pt x="630" y="1104"/>
                    <a:pt x="615" y="1090"/>
                    <a:pt x="603" y="1074"/>
                  </a:cubicBezTo>
                  <a:cubicBezTo>
                    <a:pt x="598" y="1068"/>
                    <a:pt x="591" y="1055"/>
                    <a:pt x="591" y="1055"/>
                  </a:cubicBezTo>
                  <a:cubicBezTo>
                    <a:pt x="583" y="1029"/>
                    <a:pt x="589" y="1039"/>
                    <a:pt x="575" y="1023"/>
                  </a:cubicBezTo>
                  <a:cubicBezTo>
                    <a:pt x="572" y="1013"/>
                    <a:pt x="569" y="1004"/>
                    <a:pt x="565" y="995"/>
                  </a:cubicBezTo>
                  <a:cubicBezTo>
                    <a:pt x="569" y="967"/>
                    <a:pt x="573" y="927"/>
                    <a:pt x="553" y="903"/>
                  </a:cubicBezTo>
                  <a:cubicBezTo>
                    <a:pt x="530" y="926"/>
                    <a:pt x="549" y="1010"/>
                    <a:pt x="550" y="1033"/>
                  </a:cubicBezTo>
                  <a:cubicBezTo>
                    <a:pt x="546" y="1072"/>
                    <a:pt x="549" y="1106"/>
                    <a:pt x="546" y="1147"/>
                  </a:cubicBezTo>
                  <a:cubicBezTo>
                    <a:pt x="547" y="1152"/>
                    <a:pt x="554" y="1158"/>
                    <a:pt x="550" y="1162"/>
                  </a:cubicBezTo>
                  <a:cubicBezTo>
                    <a:pt x="546" y="1166"/>
                    <a:pt x="539" y="1160"/>
                    <a:pt x="534" y="1159"/>
                  </a:cubicBezTo>
                  <a:cubicBezTo>
                    <a:pt x="526" y="1157"/>
                    <a:pt x="509" y="1153"/>
                    <a:pt x="509" y="1153"/>
                  </a:cubicBezTo>
                  <a:cubicBezTo>
                    <a:pt x="498" y="1125"/>
                    <a:pt x="509" y="1160"/>
                    <a:pt x="509" y="1134"/>
                  </a:cubicBezTo>
                  <a:cubicBezTo>
                    <a:pt x="509" y="1120"/>
                    <a:pt x="502" y="1103"/>
                    <a:pt x="499" y="1090"/>
                  </a:cubicBezTo>
                  <a:cubicBezTo>
                    <a:pt x="491" y="1052"/>
                    <a:pt x="488" y="1020"/>
                    <a:pt x="477" y="982"/>
                  </a:cubicBezTo>
                  <a:cubicBezTo>
                    <a:pt x="480" y="961"/>
                    <a:pt x="478" y="952"/>
                    <a:pt x="474" y="932"/>
                  </a:cubicBezTo>
                  <a:cubicBezTo>
                    <a:pt x="477" y="897"/>
                    <a:pt x="477" y="856"/>
                    <a:pt x="458" y="824"/>
                  </a:cubicBezTo>
                  <a:cubicBezTo>
                    <a:pt x="440" y="830"/>
                    <a:pt x="433" y="835"/>
                    <a:pt x="426" y="853"/>
                  </a:cubicBezTo>
                  <a:cubicBezTo>
                    <a:pt x="424" y="868"/>
                    <a:pt x="424" y="880"/>
                    <a:pt x="414" y="891"/>
                  </a:cubicBezTo>
                  <a:cubicBezTo>
                    <a:pt x="411" y="915"/>
                    <a:pt x="393" y="973"/>
                    <a:pt x="363" y="979"/>
                  </a:cubicBezTo>
                  <a:cubicBezTo>
                    <a:pt x="350" y="982"/>
                    <a:pt x="336" y="981"/>
                    <a:pt x="322" y="982"/>
                  </a:cubicBezTo>
                  <a:cubicBezTo>
                    <a:pt x="310" y="980"/>
                    <a:pt x="287" y="973"/>
                    <a:pt x="287" y="973"/>
                  </a:cubicBezTo>
                  <a:cubicBezTo>
                    <a:pt x="265" y="959"/>
                    <a:pt x="279" y="928"/>
                    <a:pt x="256" y="913"/>
                  </a:cubicBezTo>
                  <a:cubicBezTo>
                    <a:pt x="242" y="917"/>
                    <a:pt x="229" y="911"/>
                    <a:pt x="215" y="916"/>
                  </a:cubicBezTo>
                  <a:cubicBezTo>
                    <a:pt x="192" y="914"/>
                    <a:pt x="175" y="912"/>
                    <a:pt x="155" y="903"/>
                  </a:cubicBezTo>
                  <a:cubicBezTo>
                    <a:pt x="151" y="897"/>
                    <a:pt x="145" y="894"/>
                    <a:pt x="142" y="888"/>
                  </a:cubicBezTo>
                  <a:cubicBezTo>
                    <a:pt x="131" y="866"/>
                    <a:pt x="149" y="882"/>
                    <a:pt x="130" y="869"/>
                  </a:cubicBezTo>
                  <a:cubicBezTo>
                    <a:pt x="124" y="850"/>
                    <a:pt x="109" y="843"/>
                    <a:pt x="104" y="821"/>
                  </a:cubicBezTo>
                  <a:cubicBezTo>
                    <a:pt x="108" y="808"/>
                    <a:pt x="105" y="804"/>
                    <a:pt x="98" y="793"/>
                  </a:cubicBezTo>
                  <a:cubicBezTo>
                    <a:pt x="94" y="779"/>
                    <a:pt x="91" y="765"/>
                    <a:pt x="85" y="752"/>
                  </a:cubicBezTo>
                  <a:cubicBezTo>
                    <a:pt x="88" y="724"/>
                    <a:pt x="87" y="695"/>
                    <a:pt x="92" y="667"/>
                  </a:cubicBezTo>
                  <a:cubicBezTo>
                    <a:pt x="94" y="655"/>
                    <a:pt x="107" y="632"/>
                    <a:pt x="107" y="632"/>
                  </a:cubicBezTo>
                  <a:cubicBezTo>
                    <a:pt x="105" y="609"/>
                    <a:pt x="100" y="591"/>
                    <a:pt x="120" y="578"/>
                  </a:cubicBezTo>
                  <a:cubicBezTo>
                    <a:pt x="124" y="566"/>
                    <a:pt x="132" y="565"/>
                    <a:pt x="136" y="553"/>
                  </a:cubicBezTo>
                  <a:cubicBezTo>
                    <a:pt x="139" y="532"/>
                    <a:pt x="141" y="521"/>
                    <a:pt x="155" y="505"/>
                  </a:cubicBezTo>
                  <a:cubicBezTo>
                    <a:pt x="162" y="484"/>
                    <a:pt x="139" y="482"/>
                    <a:pt x="123" y="477"/>
                  </a:cubicBezTo>
                  <a:cubicBezTo>
                    <a:pt x="117" y="475"/>
                    <a:pt x="104" y="471"/>
                    <a:pt x="104" y="471"/>
                  </a:cubicBezTo>
                  <a:cubicBezTo>
                    <a:pt x="90" y="460"/>
                    <a:pt x="73" y="457"/>
                    <a:pt x="57" y="452"/>
                  </a:cubicBezTo>
                  <a:cubicBezTo>
                    <a:pt x="51" y="442"/>
                    <a:pt x="44" y="436"/>
                    <a:pt x="38" y="427"/>
                  </a:cubicBezTo>
                  <a:cubicBezTo>
                    <a:pt x="34" y="413"/>
                    <a:pt x="25" y="397"/>
                    <a:pt x="13" y="389"/>
                  </a:cubicBezTo>
                  <a:cubicBezTo>
                    <a:pt x="11" y="367"/>
                    <a:pt x="5" y="350"/>
                    <a:pt x="0" y="329"/>
                  </a:cubicBezTo>
                  <a:cubicBezTo>
                    <a:pt x="4" y="305"/>
                    <a:pt x="6" y="299"/>
                    <a:pt x="25" y="284"/>
                  </a:cubicBezTo>
                  <a:cubicBezTo>
                    <a:pt x="22" y="271"/>
                    <a:pt x="23" y="260"/>
                    <a:pt x="29" y="247"/>
                  </a:cubicBezTo>
                  <a:cubicBezTo>
                    <a:pt x="32" y="240"/>
                    <a:pt x="41" y="228"/>
                    <a:pt x="41" y="228"/>
                  </a:cubicBezTo>
                  <a:cubicBezTo>
                    <a:pt x="44" y="203"/>
                    <a:pt x="46" y="192"/>
                    <a:pt x="70" y="183"/>
                  </a:cubicBezTo>
                  <a:cubicBezTo>
                    <a:pt x="86" y="167"/>
                    <a:pt x="108" y="146"/>
                    <a:pt x="130" y="139"/>
                  </a:cubicBezTo>
                  <a:cubicBezTo>
                    <a:pt x="146" y="141"/>
                    <a:pt x="159" y="143"/>
                    <a:pt x="174" y="149"/>
                  </a:cubicBezTo>
                  <a:cubicBezTo>
                    <a:pt x="190" y="142"/>
                    <a:pt x="221" y="151"/>
                    <a:pt x="237" y="152"/>
                  </a:cubicBezTo>
                  <a:cubicBezTo>
                    <a:pt x="250" y="156"/>
                    <a:pt x="256" y="167"/>
                    <a:pt x="269" y="171"/>
                  </a:cubicBezTo>
                  <a:cubicBezTo>
                    <a:pt x="275" y="173"/>
                    <a:pt x="281" y="175"/>
                    <a:pt x="287" y="177"/>
                  </a:cubicBezTo>
                  <a:cubicBezTo>
                    <a:pt x="290" y="178"/>
                    <a:pt x="297" y="180"/>
                    <a:pt x="297" y="180"/>
                  </a:cubicBezTo>
                  <a:cubicBezTo>
                    <a:pt x="304" y="170"/>
                    <a:pt x="312" y="167"/>
                    <a:pt x="316" y="155"/>
                  </a:cubicBezTo>
                  <a:cubicBezTo>
                    <a:pt x="301" y="140"/>
                    <a:pt x="309" y="149"/>
                    <a:pt x="294" y="127"/>
                  </a:cubicBezTo>
                  <a:cubicBezTo>
                    <a:pt x="291" y="123"/>
                    <a:pt x="238" y="108"/>
                    <a:pt x="227" y="104"/>
                  </a:cubicBezTo>
                  <a:cubicBezTo>
                    <a:pt x="202" y="111"/>
                    <a:pt x="173" y="103"/>
                    <a:pt x="149" y="95"/>
                  </a:cubicBezTo>
                  <a:cubicBezTo>
                    <a:pt x="141" y="88"/>
                    <a:pt x="137" y="84"/>
                    <a:pt x="133" y="73"/>
                  </a:cubicBezTo>
                  <a:cubicBezTo>
                    <a:pt x="137" y="49"/>
                    <a:pt x="139" y="32"/>
                    <a:pt x="164" y="25"/>
                  </a:cubicBezTo>
                  <a:cubicBezTo>
                    <a:pt x="175" y="18"/>
                    <a:pt x="183" y="16"/>
                    <a:pt x="196" y="13"/>
                  </a:cubicBezTo>
                  <a:cubicBezTo>
                    <a:pt x="210" y="3"/>
                    <a:pt x="227" y="4"/>
                    <a:pt x="243" y="0"/>
                  </a:cubicBezTo>
                  <a:cubicBezTo>
                    <a:pt x="280" y="7"/>
                    <a:pt x="236" y="0"/>
                    <a:pt x="303" y="0"/>
                  </a:cubicBezTo>
                  <a:cubicBezTo>
                    <a:pt x="328" y="0"/>
                    <a:pt x="372" y="16"/>
                    <a:pt x="398" y="25"/>
                  </a:cubicBezTo>
                  <a:cubicBezTo>
                    <a:pt x="415" y="38"/>
                    <a:pt x="440" y="50"/>
                    <a:pt x="461" y="57"/>
                  </a:cubicBezTo>
                  <a:cubicBezTo>
                    <a:pt x="473" y="69"/>
                    <a:pt x="479" y="80"/>
                    <a:pt x="496" y="85"/>
                  </a:cubicBezTo>
                  <a:cubicBezTo>
                    <a:pt x="505" y="96"/>
                    <a:pt x="501" y="102"/>
                    <a:pt x="515" y="108"/>
                  </a:cubicBezTo>
                  <a:cubicBezTo>
                    <a:pt x="525" y="123"/>
                    <a:pt x="531" y="141"/>
                    <a:pt x="543" y="155"/>
                  </a:cubicBezTo>
                  <a:cubicBezTo>
                    <a:pt x="548" y="169"/>
                    <a:pt x="550" y="186"/>
                    <a:pt x="556" y="199"/>
                  </a:cubicBezTo>
                  <a:cubicBezTo>
                    <a:pt x="563" y="215"/>
                    <a:pt x="580" y="226"/>
                    <a:pt x="591" y="240"/>
                  </a:cubicBezTo>
                  <a:cubicBezTo>
                    <a:pt x="593" y="247"/>
                    <a:pt x="608" y="282"/>
                    <a:pt x="594" y="265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Freeform 4"/>
            <p:cNvSpPr>
              <a:spLocks/>
            </p:cNvSpPr>
            <p:nvPr/>
          </p:nvSpPr>
          <p:spPr bwMode="auto">
            <a:xfrm>
              <a:off x="3620" y="1212"/>
              <a:ext cx="106" cy="200"/>
            </a:xfrm>
            <a:custGeom>
              <a:avLst/>
              <a:gdLst>
                <a:gd name="T0" fmla="*/ 48 w 106"/>
                <a:gd name="T1" fmla="*/ 12 h 200"/>
                <a:gd name="T2" fmla="*/ 0 w 106"/>
                <a:gd name="T3" fmla="*/ 112 h 200"/>
                <a:gd name="T4" fmla="*/ 16 w 106"/>
                <a:gd name="T5" fmla="*/ 192 h 200"/>
                <a:gd name="T6" fmla="*/ 48 w 106"/>
                <a:gd name="T7" fmla="*/ 200 h 200"/>
                <a:gd name="T8" fmla="*/ 92 w 106"/>
                <a:gd name="T9" fmla="*/ 172 h 200"/>
                <a:gd name="T10" fmla="*/ 100 w 106"/>
                <a:gd name="T11" fmla="*/ 148 h 200"/>
                <a:gd name="T12" fmla="*/ 96 w 106"/>
                <a:gd name="T13" fmla="*/ 76 h 200"/>
                <a:gd name="T14" fmla="*/ 80 w 106"/>
                <a:gd name="T15" fmla="*/ 52 h 200"/>
                <a:gd name="T16" fmla="*/ 48 w 106"/>
                <a:gd name="T17" fmla="*/ 12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200">
                  <a:moveTo>
                    <a:pt x="48" y="12"/>
                  </a:moveTo>
                  <a:cubicBezTo>
                    <a:pt x="28" y="41"/>
                    <a:pt x="30" y="92"/>
                    <a:pt x="0" y="112"/>
                  </a:cubicBezTo>
                  <a:cubicBezTo>
                    <a:pt x="2" y="124"/>
                    <a:pt x="8" y="187"/>
                    <a:pt x="16" y="192"/>
                  </a:cubicBezTo>
                  <a:cubicBezTo>
                    <a:pt x="25" y="198"/>
                    <a:pt x="38" y="197"/>
                    <a:pt x="48" y="200"/>
                  </a:cubicBezTo>
                  <a:cubicBezTo>
                    <a:pt x="70" y="196"/>
                    <a:pt x="82" y="194"/>
                    <a:pt x="92" y="172"/>
                  </a:cubicBezTo>
                  <a:cubicBezTo>
                    <a:pt x="95" y="164"/>
                    <a:pt x="100" y="148"/>
                    <a:pt x="100" y="148"/>
                  </a:cubicBezTo>
                  <a:cubicBezTo>
                    <a:pt x="103" y="125"/>
                    <a:pt x="106" y="99"/>
                    <a:pt x="96" y="76"/>
                  </a:cubicBezTo>
                  <a:cubicBezTo>
                    <a:pt x="92" y="67"/>
                    <a:pt x="83" y="61"/>
                    <a:pt x="80" y="52"/>
                  </a:cubicBezTo>
                  <a:cubicBezTo>
                    <a:pt x="75" y="38"/>
                    <a:pt x="72" y="0"/>
                    <a:pt x="48" y="12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Freeform 5"/>
            <p:cNvSpPr>
              <a:spLocks/>
            </p:cNvSpPr>
            <p:nvPr/>
          </p:nvSpPr>
          <p:spPr bwMode="auto">
            <a:xfrm>
              <a:off x="3576" y="1568"/>
              <a:ext cx="68" cy="152"/>
            </a:xfrm>
            <a:custGeom>
              <a:avLst/>
              <a:gdLst>
                <a:gd name="T0" fmla="*/ 40 w 68"/>
                <a:gd name="T1" fmla="*/ 24 h 152"/>
                <a:gd name="T2" fmla="*/ 28 w 68"/>
                <a:gd name="T3" fmla="*/ 52 h 152"/>
                <a:gd name="T4" fmla="*/ 8 w 68"/>
                <a:gd name="T5" fmla="*/ 88 h 152"/>
                <a:gd name="T6" fmla="*/ 32 w 68"/>
                <a:gd name="T7" fmla="*/ 152 h 152"/>
                <a:gd name="T8" fmla="*/ 68 w 68"/>
                <a:gd name="T9" fmla="*/ 124 h 152"/>
                <a:gd name="T10" fmla="*/ 64 w 68"/>
                <a:gd name="T11" fmla="*/ 52 h 152"/>
                <a:gd name="T12" fmla="*/ 40 w 68"/>
                <a:gd name="T13" fmla="*/ 24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52">
                  <a:moveTo>
                    <a:pt x="40" y="24"/>
                  </a:moveTo>
                  <a:cubicBezTo>
                    <a:pt x="11" y="68"/>
                    <a:pt x="54" y="0"/>
                    <a:pt x="28" y="52"/>
                  </a:cubicBezTo>
                  <a:cubicBezTo>
                    <a:pt x="0" y="107"/>
                    <a:pt x="19" y="55"/>
                    <a:pt x="8" y="88"/>
                  </a:cubicBezTo>
                  <a:cubicBezTo>
                    <a:pt x="12" y="109"/>
                    <a:pt x="9" y="144"/>
                    <a:pt x="32" y="152"/>
                  </a:cubicBezTo>
                  <a:cubicBezTo>
                    <a:pt x="54" y="148"/>
                    <a:pt x="61" y="145"/>
                    <a:pt x="68" y="124"/>
                  </a:cubicBezTo>
                  <a:cubicBezTo>
                    <a:pt x="67" y="100"/>
                    <a:pt x="66" y="76"/>
                    <a:pt x="64" y="52"/>
                  </a:cubicBezTo>
                  <a:cubicBezTo>
                    <a:pt x="63" y="42"/>
                    <a:pt x="51" y="1"/>
                    <a:pt x="40" y="24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Freeform 6"/>
            <p:cNvSpPr>
              <a:spLocks/>
            </p:cNvSpPr>
            <p:nvPr/>
          </p:nvSpPr>
          <p:spPr bwMode="auto">
            <a:xfrm>
              <a:off x="3312" y="1536"/>
              <a:ext cx="84" cy="140"/>
            </a:xfrm>
            <a:custGeom>
              <a:avLst/>
              <a:gdLst>
                <a:gd name="T0" fmla="*/ 28 w 84"/>
                <a:gd name="T1" fmla="*/ 12 h 140"/>
                <a:gd name="T2" fmla="*/ 0 w 84"/>
                <a:gd name="T3" fmla="*/ 48 h 140"/>
                <a:gd name="T4" fmla="*/ 0 w 84"/>
                <a:gd name="T5" fmla="*/ 76 h 140"/>
                <a:gd name="T6" fmla="*/ 48 w 84"/>
                <a:gd name="T7" fmla="*/ 140 h 140"/>
                <a:gd name="T8" fmla="*/ 84 w 84"/>
                <a:gd name="T9" fmla="*/ 100 h 140"/>
                <a:gd name="T10" fmla="*/ 60 w 84"/>
                <a:gd name="T11" fmla="*/ 52 h 140"/>
                <a:gd name="T12" fmla="*/ 44 w 84"/>
                <a:gd name="T13" fmla="*/ 20 h 140"/>
                <a:gd name="T14" fmla="*/ 40 w 84"/>
                <a:gd name="T15" fmla="*/ 8 h 140"/>
                <a:gd name="T16" fmla="*/ 28 w 84"/>
                <a:gd name="T17" fmla="*/ 12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140">
                  <a:moveTo>
                    <a:pt x="28" y="12"/>
                  </a:moveTo>
                  <a:cubicBezTo>
                    <a:pt x="17" y="23"/>
                    <a:pt x="0" y="48"/>
                    <a:pt x="0" y="48"/>
                  </a:cubicBezTo>
                  <a:cubicBezTo>
                    <a:pt x="10" y="77"/>
                    <a:pt x="0" y="41"/>
                    <a:pt x="0" y="76"/>
                  </a:cubicBezTo>
                  <a:cubicBezTo>
                    <a:pt x="0" y="113"/>
                    <a:pt x="15" y="129"/>
                    <a:pt x="48" y="140"/>
                  </a:cubicBezTo>
                  <a:cubicBezTo>
                    <a:pt x="73" y="135"/>
                    <a:pt x="76" y="124"/>
                    <a:pt x="84" y="100"/>
                  </a:cubicBezTo>
                  <a:cubicBezTo>
                    <a:pt x="74" y="85"/>
                    <a:pt x="70" y="67"/>
                    <a:pt x="60" y="52"/>
                  </a:cubicBezTo>
                  <a:cubicBezTo>
                    <a:pt x="51" y="0"/>
                    <a:pt x="65" y="46"/>
                    <a:pt x="44" y="20"/>
                  </a:cubicBezTo>
                  <a:cubicBezTo>
                    <a:pt x="41" y="17"/>
                    <a:pt x="44" y="10"/>
                    <a:pt x="40" y="8"/>
                  </a:cubicBezTo>
                  <a:cubicBezTo>
                    <a:pt x="36" y="6"/>
                    <a:pt x="32" y="11"/>
                    <a:pt x="28" y="12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Freeform 7"/>
            <p:cNvSpPr>
              <a:spLocks/>
            </p:cNvSpPr>
            <p:nvPr/>
          </p:nvSpPr>
          <p:spPr bwMode="auto">
            <a:xfrm>
              <a:off x="3608" y="592"/>
              <a:ext cx="171" cy="124"/>
            </a:xfrm>
            <a:custGeom>
              <a:avLst/>
              <a:gdLst>
                <a:gd name="T0" fmla="*/ 12 w 171"/>
                <a:gd name="T1" fmla="*/ 52 h 124"/>
                <a:gd name="T2" fmla="*/ 52 w 171"/>
                <a:gd name="T3" fmla="*/ 60 h 124"/>
                <a:gd name="T4" fmla="*/ 56 w 171"/>
                <a:gd name="T5" fmla="*/ 72 h 124"/>
                <a:gd name="T6" fmla="*/ 68 w 171"/>
                <a:gd name="T7" fmla="*/ 84 h 124"/>
                <a:gd name="T8" fmla="*/ 84 w 171"/>
                <a:gd name="T9" fmla="*/ 108 h 124"/>
                <a:gd name="T10" fmla="*/ 120 w 171"/>
                <a:gd name="T11" fmla="*/ 124 h 124"/>
                <a:gd name="T12" fmla="*/ 160 w 171"/>
                <a:gd name="T13" fmla="*/ 44 h 124"/>
                <a:gd name="T14" fmla="*/ 88 w 171"/>
                <a:gd name="T15" fmla="*/ 0 h 124"/>
                <a:gd name="T16" fmla="*/ 28 w 171"/>
                <a:gd name="T17" fmla="*/ 12 h 124"/>
                <a:gd name="T18" fmla="*/ 4 w 171"/>
                <a:gd name="T19" fmla="*/ 28 h 124"/>
                <a:gd name="T20" fmla="*/ 12 w 171"/>
                <a:gd name="T21" fmla="*/ 52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1" h="124">
                  <a:moveTo>
                    <a:pt x="12" y="52"/>
                  </a:moveTo>
                  <a:cubicBezTo>
                    <a:pt x="25" y="56"/>
                    <a:pt x="40" y="54"/>
                    <a:pt x="52" y="60"/>
                  </a:cubicBezTo>
                  <a:cubicBezTo>
                    <a:pt x="56" y="62"/>
                    <a:pt x="54" y="68"/>
                    <a:pt x="56" y="72"/>
                  </a:cubicBezTo>
                  <a:cubicBezTo>
                    <a:pt x="59" y="77"/>
                    <a:pt x="65" y="80"/>
                    <a:pt x="68" y="84"/>
                  </a:cubicBezTo>
                  <a:cubicBezTo>
                    <a:pt x="74" y="92"/>
                    <a:pt x="76" y="103"/>
                    <a:pt x="84" y="108"/>
                  </a:cubicBezTo>
                  <a:cubicBezTo>
                    <a:pt x="95" y="115"/>
                    <a:pt x="120" y="124"/>
                    <a:pt x="120" y="124"/>
                  </a:cubicBezTo>
                  <a:cubicBezTo>
                    <a:pt x="171" y="116"/>
                    <a:pt x="151" y="89"/>
                    <a:pt x="160" y="44"/>
                  </a:cubicBezTo>
                  <a:cubicBezTo>
                    <a:pt x="140" y="24"/>
                    <a:pt x="115" y="9"/>
                    <a:pt x="88" y="0"/>
                  </a:cubicBezTo>
                  <a:cubicBezTo>
                    <a:pt x="69" y="4"/>
                    <a:pt x="45" y="3"/>
                    <a:pt x="28" y="12"/>
                  </a:cubicBezTo>
                  <a:cubicBezTo>
                    <a:pt x="20" y="17"/>
                    <a:pt x="4" y="28"/>
                    <a:pt x="4" y="28"/>
                  </a:cubicBezTo>
                  <a:cubicBezTo>
                    <a:pt x="8" y="53"/>
                    <a:pt x="0" y="52"/>
                    <a:pt x="12" y="52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Freeform 8"/>
            <p:cNvSpPr>
              <a:spLocks/>
            </p:cNvSpPr>
            <p:nvPr/>
          </p:nvSpPr>
          <p:spPr bwMode="auto">
            <a:xfrm>
              <a:off x="2767" y="1524"/>
              <a:ext cx="69" cy="140"/>
            </a:xfrm>
            <a:custGeom>
              <a:avLst/>
              <a:gdLst>
                <a:gd name="T0" fmla="*/ 37 w 69"/>
                <a:gd name="T1" fmla="*/ 0 h 140"/>
                <a:gd name="T2" fmla="*/ 13 w 69"/>
                <a:gd name="T3" fmla="*/ 48 h 140"/>
                <a:gd name="T4" fmla="*/ 29 w 69"/>
                <a:gd name="T5" fmla="*/ 140 h 140"/>
                <a:gd name="T6" fmla="*/ 69 w 69"/>
                <a:gd name="T7" fmla="*/ 116 h 140"/>
                <a:gd name="T8" fmla="*/ 37 w 69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40">
                  <a:moveTo>
                    <a:pt x="37" y="0"/>
                  </a:moveTo>
                  <a:cubicBezTo>
                    <a:pt x="27" y="15"/>
                    <a:pt x="23" y="33"/>
                    <a:pt x="13" y="48"/>
                  </a:cubicBezTo>
                  <a:cubicBezTo>
                    <a:pt x="9" y="79"/>
                    <a:pt x="0" y="120"/>
                    <a:pt x="29" y="140"/>
                  </a:cubicBezTo>
                  <a:cubicBezTo>
                    <a:pt x="48" y="135"/>
                    <a:pt x="55" y="130"/>
                    <a:pt x="69" y="116"/>
                  </a:cubicBezTo>
                  <a:cubicBezTo>
                    <a:pt x="66" y="77"/>
                    <a:pt x="66" y="29"/>
                    <a:pt x="37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Freeform 9"/>
            <p:cNvSpPr>
              <a:spLocks/>
            </p:cNvSpPr>
            <p:nvPr/>
          </p:nvSpPr>
          <p:spPr bwMode="auto">
            <a:xfrm>
              <a:off x="2360" y="1684"/>
              <a:ext cx="77" cy="154"/>
            </a:xfrm>
            <a:custGeom>
              <a:avLst/>
              <a:gdLst>
                <a:gd name="T0" fmla="*/ 40 w 77"/>
                <a:gd name="T1" fmla="*/ 14 h 154"/>
                <a:gd name="T2" fmla="*/ 12 w 77"/>
                <a:gd name="T3" fmla="*/ 62 h 154"/>
                <a:gd name="T4" fmla="*/ 4 w 77"/>
                <a:gd name="T5" fmla="*/ 86 h 154"/>
                <a:gd name="T6" fmla="*/ 0 w 77"/>
                <a:gd name="T7" fmla="*/ 98 h 154"/>
                <a:gd name="T8" fmla="*/ 52 w 77"/>
                <a:gd name="T9" fmla="*/ 154 h 154"/>
                <a:gd name="T10" fmla="*/ 72 w 77"/>
                <a:gd name="T11" fmla="*/ 118 h 154"/>
                <a:gd name="T12" fmla="*/ 68 w 77"/>
                <a:gd name="T13" fmla="*/ 38 h 154"/>
                <a:gd name="T14" fmla="*/ 40 w 77"/>
                <a:gd name="T15" fmla="*/ 14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54">
                  <a:moveTo>
                    <a:pt x="40" y="14"/>
                  </a:moveTo>
                  <a:cubicBezTo>
                    <a:pt x="34" y="32"/>
                    <a:pt x="22" y="46"/>
                    <a:pt x="12" y="62"/>
                  </a:cubicBezTo>
                  <a:cubicBezTo>
                    <a:pt x="7" y="69"/>
                    <a:pt x="7" y="78"/>
                    <a:pt x="4" y="86"/>
                  </a:cubicBezTo>
                  <a:cubicBezTo>
                    <a:pt x="3" y="90"/>
                    <a:pt x="0" y="98"/>
                    <a:pt x="0" y="98"/>
                  </a:cubicBezTo>
                  <a:cubicBezTo>
                    <a:pt x="6" y="147"/>
                    <a:pt x="9" y="143"/>
                    <a:pt x="52" y="154"/>
                  </a:cubicBezTo>
                  <a:cubicBezTo>
                    <a:pt x="77" y="148"/>
                    <a:pt x="77" y="143"/>
                    <a:pt x="72" y="118"/>
                  </a:cubicBezTo>
                  <a:cubicBezTo>
                    <a:pt x="71" y="103"/>
                    <a:pt x="61" y="58"/>
                    <a:pt x="68" y="38"/>
                  </a:cubicBezTo>
                  <a:cubicBezTo>
                    <a:pt x="65" y="28"/>
                    <a:pt x="54" y="0"/>
                    <a:pt x="40" y="14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Freeform 10"/>
            <p:cNvSpPr>
              <a:spLocks/>
            </p:cNvSpPr>
            <p:nvPr/>
          </p:nvSpPr>
          <p:spPr bwMode="auto">
            <a:xfrm>
              <a:off x="2352" y="1200"/>
              <a:ext cx="114" cy="244"/>
            </a:xfrm>
            <a:custGeom>
              <a:avLst/>
              <a:gdLst>
                <a:gd name="T0" fmla="*/ 104 w 114"/>
                <a:gd name="T1" fmla="*/ 0 h 244"/>
                <a:gd name="T2" fmla="*/ 56 w 114"/>
                <a:gd name="T3" fmla="*/ 24 h 244"/>
                <a:gd name="T4" fmla="*/ 28 w 114"/>
                <a:gd name="T5" fmla="*/ 60 h 244"/>
                <a:gd name="T6" fmla="*/ 12 w 114"/>
                <a:gd name="T7" fmla="*/ 96 h 244"/>
                <a:gd name="T8" fmla="*/ 0 w 114"/>
                <a:gd name="T9" fmla="*/ 152 h 244"/>
                <a:gd name="T10" fmla="*/ 16 w 114"/>
                <a:gd name="T11" fmla="*/ 228 h 244"/>
                <a:gd name="T12" fmla="*/ 52 w 114"/>
                <a:gd name="T13" fmla="*/ 240 h 244"/>
                <a:gd name="T14" fmla="*/ 64 w 114"/>
                <a:gd name="T15" fmla="*/ 244 h 244"/>
                <a:gd name="T16" fmla="*/ 84 w 114"/>
                <a:gd name="T17" fmla="*/ 208 h 244"/>
                <a:gd name="T18" fmla="*/ 88 w 114"/>
                <a:gd name="T19" fmla="*/ 196 h 244"/>
                <a:gd name="T20" fmla="*/ 84 w 114"/>
                <a:gd name="T21" fmla="*/ 68 h 244"/>
                <a:gd name="T22" fmla="*/ 108 w 114"/>
                <a:gd name="T23" fmla="*/ 24 h 244"/>
                <a:gd name="T24" fmla="*/ 104 w 114"/>
                <a:gd name="T25" fmla="*/ 0 h 2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244">
                  <a:moveTo>
                    <a:pt x="104" y="0"/>
                  </a:moveTo>
                  <a:cubicBezTo>
                    <a:pt x="86" y="6"/>
                    <a:pt x="74" y="18"/>
                    <a:pt x="56" y="24"/>
                  </a:cubicBezTo>
                  <a:cubicBezTo>
                    <a:pt x="37" y="53"/>
                    <a:pt x="47" y="41"/>
                    <a:pt x="28" y="60"/>
                  </a:cubicBezTo>
                  <a:cubicBezTo>
                    <a:pt x="18" y="89"/>
                    <a:pt x="25" y="77"/>
                    <a:pt x="12" y="96"/>
                  </a:cubicBezTo>
                  <a:cubicBezTo>
                    <a:pt x="7" y="116"/>
                    <a:pt x="3" y="132"/>
                    <a:pt x="0" y="152"/>
                  </a:cubicBezTo>
                  <a:cubicBezTo>
                    <a:pt x="1" y="161"/>
                    <a:pt x="12" y="225"/>
                    <a:pt x="16" y="228"/>
                  </a:cubicBezTo>
                  <a:cubicBezTo>
                    <a:pt x="26" y="235"/>
                    <a:pt x="40" y="236"/>
                    <a:pt x="52" y="240"/>
                  </a:cubicBezTo>
                  <a:cubicBezTo>
                    <a:pt x="56" y="241"/>
                    <a:pt x="64" y="244"/>
                    <a:pt x="64" y="244"/>
                  </a:cubicBezTo>
                  <a:cubicBezTo>
                    <a:pt x="82" y="226"/>
                    <a:pt x="74" y="237"/>
                    <a:pt x="84" y="208"/>
                  </a:cubicBezTo>
                  <a:cubicBezTo>
                    <a:pt x="85" y="204"/>
                    <a:pt x="88" y="196"/>
                    <a:pt x="88" y="196"/>
                  </a:cubicBezTo>
                  <a:cubicBezTo>
                    <a:pt x="84" y="142"/>
                    <a:pt x="78" y="124"/>
                    <a:pt x="84" y="68"/>
                  </a:cubicBezTo>
                  <a:cubicBezTo>
                    <a:pt x="86" y="50"/>
                    <a:pt x="91" y="30"/>
                    <a:pt x="108" y="24"/>
                  </a:cubicBezTo>
                  <a:cubicBezTo>
                    <a:pt x="114" y="7"/>
                    <a:pt x="114" y="16"/>
                    <a:pt x="104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Freeform 11"/>
            <p:cNvSpPr>
              <a:spLocks/>
            </p:cNvSpPr>
            <p:nvPr/>
          </p:nvSpPr>
          <p:spPr bwMode="auto">
            <a:xfrm>
              <a:off x="2307" y="807"/>
              <a:ext cx="106" cy="161"/>
            </a:xfrm>
            <a:custGeom>
              <a:avLst/>
              <a:gdLst>
                <a:gd name="T0" fmla="*/ 89 w 106"/>
                <a:gd name="T1" fmla="*/ 1 h 161"/>
                <a:gd name="T2" fmla="*/ 25 w 106"/>
                <a:gd name="T3" fmla="*/ 45 h 161"/>
                <a:gd name="T4" fmla="*/ 5 w 106"/>
                <a:gd name="T5" fmla="*/ 93 h 161"/>
                <a:gd name="T6" fmla="*/ 9 w 106"/>
                <a:gd name="T7" fmla="*/ 153 h 161"/>
                <a:gd name="T8" fmla="*/ 33 w 106"/>
                <a:gd name="T9" fmla="*/ 161 h 161"/>
                <a:gd name="T10" fmla="*/ 81 w 106"/>
                <a:gd name="T11" fmla="*/ 137 h 161"/>
                <a:gd name="T12" fmla="*/ 81 w 106"/>
                <a:gd name="T13" fmla="*/ 45 h 161"/>
                <a:gd name="T14" fmla="*/ 85 w 106"/>
                <a:gd name="T15" fmla="*/ 17 h 161"/>
                <a:gd name="T16" fmla="*/ 89 w 106"/>
                <a:gd name="T17" fmla="*/ 1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161">
                  <a:moveTo>
                    <a:pt x="89" y="1"/>
                  </a:moveTo>
                  <a:cubicBezTo>
                    <a:pt x="55" y="7"/>
                    <a:pt x="44" y="16"/>
                    <a:pt x="25" y="45"/>
                  </a:cubicBezTo>
                  <a:cubicBezTo>
                    <a:pt x="22" y="69"/>
                    <a:pt x="25" y="80"/>
                    <a:pt x="5" y="93"/>
                  </a:cubicBezTo>
                  <a:cubicBezTo>
                    <a:pt x="1" y="105"/>
                    <a:pt x="0" y="145"/>
                    <a:pt x="9" y="153"/>
                  </a:cubicBezTo>
                  <a:cubicBezTo>
                    <a:pt x="15" y="158"/>
                    <a:pt x="33" y="161"/>
                    <a:pt x="33" y="161"/>
                  </a:cubicBezTo>
                  <a:cubicBezTo>
                    <a:pt x="60" y="157"/>
                    <a:pt x="67" y="158"/>
                    <a:pt x="81" y="137"/>
                  </a:cubicBezTo>
                  <a:cubicBezTo>
                    <a:pt x="78" y="103"/>
                    <a:pt x="70" y="78"/>
                    <a:pt x="81" y="45"/>
                  </a:cubicBezTo>
                  <a:cubicBezTo>
                    <a:pt x="82" y="36"/>
                    <a:pt x="81" y="26"/>
                    <a:pt x="85" y="17"/>
                  </a:cubicBezTo>
                  <a:cubicBezTo>
                    <a:pt x="93" y="0"/>
                    <a:pt x="106" y="18"/>
                    <a:pt x="89" y="1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Freeform 12"/>
            <p:cNvSpPr>
              <a:spLocks/>
            </p:cNvSpPr>
            <p:nvPr/>
          </p:nvSpPr>
          <p:spPr bwMode="auto">
            <a:xfrm>
              <a:off x="2403" y="422"/>
              <a:ext cx="200" cy="152"/>
            </a:xfrm>
            <a:custGeom>
              <a:avLst/>
              <a:gdLst>
                <a:gd name="T0" fmla="*/ 197 w 200"/>
                <a:gd name="T1" fmla="*/ 44 h 152"/>
                <a:gd name="T2" fmla="*/ 153 w 200"/>
                <a:gd name="T3" fmla="*/ 28 h 152"/>
                <a:gd name="T4" fmla="*/ 145 w 200"/>
                <a:gd name="T5" fmla="*/ 16 h 152"/>
                <a:gd name="T6" fmla="*/ 105 w 200"/>
                <a:gd name="T7" fmla="*/ 0 h 152"/>
                <a:gd name="T8" fmla="*/ 45 w 200"/>
                <a:gd name="T9" fmla="*/ 16 h 152"/>
                <a:gd name="T10" fmla="*/ 21 w 200"/>
                <a:gd name="T11" fmla="*/ 24 h 152"/>
                <a:gd name="T12" fmla="*/ 1 w 200"/>
                <a:gd name="T13" fmla="*/ 60 h 152"/>
                <a:gd name="T14" fmla="*/ 17 w 200"/>
                <a:gd name="T15" fmla="*/ 136 h 152"/>
                <a:gd name="T16" fmla="*/ 53 w 200"/>
                <a:gd name="T17" fmla="*/ 152 h 152"/>
                <a:gd name="T18" fmla="*/ 149 w 200"/>
                <a:gd name="T19" fmla="*/ 88 h 152"/>
                <a:gd name="T20" fmla="*/ 185 w 200"/>
                <a:gd name="T21" fmla="*/ 68 h 152"/>
                <a:gd name="T22" fmla="*/ 197 w 200"/>
                <a:gd name="T23" fmla="*/ 64 h 152"/>
                <a:gd name="T24" fmla="*/ 197 w 200"/>
                <a:gd name="T25" fmla="*/ 44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0" h="152">
                  <a:moveTo>
                    <a:pt x="197" y="44"/>
                  </a:moveTo>
                  <a:cubicBezTo>
                    <a:pt x="193" y="43"/>
                    <a:pt x="158" y="31"/>
                    <a:pt x="153" y="28"/>
                  </a:cubicBezTo>
                  <a:cubicBezTo>
                    <a:pt x="149" y="25"/>
                    <a:pt x="148" y="19"/>
                    <a:pt x="145" y="16"/>
                  </a:cubicBezTo>
                  <a:cubicBezTo>
                    <a:pt x="134" y="5"/>
                    <a:pt x="119" y="5"/>
                    <a:pt x="105" y="0"/>
                  </a:cubicBezTo>
                  <a:cubicBezTo>
                    <a:pt x="70" y="4"/>
                    <a:pt x="71" y="4"/>
                    <a:pt x="45" y="16"/>
                  </a:cubicBezTo>
                  <a:cubicBezTo>
                    <a:pt x="37" y="19"/>
                    <a:pt x="21" y="24"/>
                    <a:pt x="21" y="24"/>
                  </a:cubicBezTo>
                  <a:cubicBezTo>
                    <a:pt x="3" y="52"/>
                    <a:pt x="8" y="39"/>
                    <a:pt x="1" y="60"/>
                  </a:cubicBezTo>
                  <a:cubicBezTo>
                    <a:pt x="3" y="79"/>
                    <a:pt x="0" y="119"/>
                    <a:pt x="17" y="136"/>
                  </a:cubicBezTo>
                  <a:cubicBezTo>
                    <a:pt x="26" y="145"/>
                    <a:pt x="53" y="152"/>
                    <a:pt x="53" y="152"/>
                  </a:cubicBezTo>
                  <a:cubicBezTo>
                    <a:pt x="97" y="141"/>
                    <a:pt x="113" y="112"/>
                    <a:pt x="149" y="88"/>
                  </a:cubicBezTo>
                  <a:cubicBezTo>
                    <a:pt x="161" y="80"/>
                    <a:pt x="173" y="74"/>
                    <a:pt x="185" y="68"/>
                  </a:cubicBezTo>
                  <a:cubicBezTo>
                    <a:pt x="189" y="66"/>
                    <a:pt x="195" y="68"/>
                    <a:pt x="197" y="64"/>
                  </a:cubicBezTo>
                  <a:cubicBezTo>
                    <a:pt x="200" y="58"/>
                    <a:pt x="197" y="51"/>
                    <a:pt x="197" y="44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5" name="Text Box 17"/>
          <p:cNvSpPr txBox="1">
            <a:spLocks noChangeArrowheads="1"/>
          </p:cNvSpPr>
          <p:nvPr/>
        </p:nvSpPr>
        <p:spPr bwMode="auto">
          <a:xfrm>
            <a:off x="361950" y="3409950"/>
            <a:ext cx="2971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Much of the oil imported into the U.S. comes from OPEC countries like Saudi Arabia</a:t>
            </a:r>
          </a:p>
        </p:txBody>
      </p:sp>
      <p:pic>
        <p:nvPicPr>
          <p:cNvPr id="35862" name="Picture 2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1123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5254C-530F-4EAC-953A-D552A0AB932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838200" y="6096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… is loaded on a ship in a paper sack ...</a:t>
            </a:r>
          </a:p>
        </p:txBody>
      </p:sp>
      <p:pic>
        <p:nvPicPr>
          <p:cNvPr id="36868" name="Picture 7" descr="shi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43BB-5701-4100-9273-35003F89EF5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7891" name="Picture 3" descr="Jap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492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2590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Workers in Japan built the ship that carries the graphite to the U.S.</a:t>
            </a:r>
          </a:p>
        </p:txBody>
      </p:sp>
      <p:pic>
        <p:nvPicPr>
          <p:cNvPr id="11269" name="Picture 5" descr="shi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452938"/>
            <a:ext cx="229711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27FF8-2719-4A3A-936C-9141774B3CB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8915" name="Text Box 2050"/>
          <p:cNvSpPr txBox="1">
            <a:spLocks noChangeArrowheads="1"/>
          </p:cNvSpPr>
          <p:nvPr/>
        </p:nvSpPr>
        <p:spPr bwMode="auto">
          <a:xfrm>
            <a:off x="576263" y="1692275"/>
            <a:ext cx="8140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The “lead” used in pencils is a mixture of</a:t>
            </a:r>
          </a:p>
          <a:p>
            <a:r>
              <a:rPr lang="en-US" sz="3200"/>
              <a:t>graphite, clay, and gums.</a:t>
            </a:r>
          </a:p>
        </p:txBody>
      </p:sp>
      <p:grpSp>
        <p:nvGrpSpPr>
          <p:cNvPr id="38916" name="Group 2052"/>
          <p:cNvGrpSpPr>
            <a:grpSpLocks/>
          </p:cNvGrpSpPr>
          <p:nvPr/>
        </p:nvGrpSpPr>
        <p:grpSpPr bwMode="auto">
          <a:xfrm>
            <a:off x="533400" y="3657600"/>
            <a:ext cx="8105775" cy="862013"/>
            <a:chOff x="325" y="2484"/>
            <a:chExt cx="5106" cy="543"/>
          </a:xfrm>
        </p:grpSpPr>
        <p:sp>
          <p:nvSpPr>
            <p:cNvPr id="38918" name="Freeform 2053"/>
            <p:cNvSpPr>
              <a:spLocks/>
            </p:cNvSpPr>
            <p:nvPr/>
          </p:nvSpPr>
          <p:spPr bwMode="auto">
            <a:xfrm>
              <a:off x="382" y="2782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2054"/>
            <p:cNvSpPr>
              <a:spLocks/>
            </p:cNvSpPr>
            <p:nvPr/>
          </p:nvSpPr>
          <p:spPr bwMode="auto">
            <a:xfrm>
              <a:off x="325" y="2484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2055"/>
            <p:cNvSpPr>
              <a:spLocks/>
            </p:cNvSpPr>
            <p:nvPr/>
          </p:nvSpPr>
          <p:spPr bwMode="auto">
            <a:xfrm>
              <a:off x="363" y="2501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2056"/>
            <p:cNvSpPr>
              <a:spLocks/>
            </p:cNvSpPr>
            <p:nvPr/>
          </p:nvSpPr>
          <p:spPr bwMode="auto">
            <a:xfrm>
              <a:off x="1240" y="2484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Freeform 2057"/>
            <p:cNvSpPr>
              <a:spLocks/>
            </p:cNvSpPr>
            <p:nvPr/>
          </p:nvSpPr>
          <p:spPr bwMode="auto">
            <a:xfrm>
              <a:off x="325" y="2484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2058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2059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2060"/>
            <p:cNvSpPr>
              <a:spLocks/>
            </p:cNvSpPr>
            <p:nvPr/>
          </p:nvSpPr>
          <p:spPr bwMode="auto">
            <a:xfrm>
              <a:off x="363" y="2703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2061"/>
            <p:cNvSpPr>
              <a:spLocks/>
            </p:cNvSpPr>
            <p:nvPr/>
          </p:nvSpPr>
          <p:spPr bwMode="auto">
            <a:xfrm>
              <a:off x="1240" y="2501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2062"/>
            <p:cNvSpPr>
              <a:spLocks/>
            </p:cNvSpPr>
            <p:nvPr/>
          </p:nvSpPr>
          <p:spPr bwMode="auto">
            <a:xfrm>
              <a:off x="3888" y="2501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2063"/>
            <p:cNvSpPr>
              <a:spLocks/>
            </p:cNvSpPr>
            <p:nvPr/>
          </p:nvSpPr>
          <p:spPr bwMode="auto">
            <a:xfrm>
              <a:off x="1240" y="2501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2064"/>
            <p:cNvSpPr>
              <a:spLocks/>
            </p:cNvSpPr>
            <p:nvPr/>
          </p:nvSpPr>
          <p:spPr bwMode="auto">
            <a:xfrm>
              <a:off x="1240" y="2510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2065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2066"/>
            <p:cNvSpPr>
              <a:spLocks/>
            </p:cNvSpPr>
            <p:nvPr/>
          </p:nvSpPr>
          <p:spPr bwMode="auto">
            <a:xfrm>
              <a:off x="1240" y="2633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2067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2068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2069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2070"/>
            <p:cNvSpPr>
              <a:spLocks/>
            </p:cNvSpPr>
            <p:nvPr/>
          </p:nvSpPr>
          <p:spPr bwMode="auto">
            <a:xfrm>
              <a:off x="1240" y="2799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2071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72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073"/>
            <p:cNvSpPr>
              <a:spLocks/>
            </p:cNvSpPr>
            <p:nvPr/>
          </p:nvSpPr>
          <p:spPr bwMode="auto">
            <a:xfrm>
              <a:off x="1087" y="2501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Rectangle 2074"/>
            <p:cNvSpPr>
              <a:spLocks noChangeArrowheads="1"/>
            </p:cNvSpPr>
            <p:nvPr/>
          </p:nvSpPr>
          <p:spPr bwMode="auto">
            <a:xfrm>
              <a:off x="1096" y="2510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2075"/>
            <p:cNvSpPr>
              <a:spLocks/>
            </p:cNvSpPr>
            <p:nvPr/>
          </p:nvSpPr>
          <p:spPr bwMode="auto">
            <a:xfrm>
              <a:off x="916" y="2501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2076"/>
            <p:cNvSpPr>
              <a:spLocks noChangeArrowheads="1"/>
            </p:cNvSpPr>
            <p:nvPr/>
          </p:nvSpPr>
          <p:spPr bwMode="auto">
            <a:xfrm>
              <a:off x="925" y="2510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2077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2078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2079"/>
            <p:cNvSpPr>
              <a:spLocks/>
            </p:cNvSpPr>
            <p:nvPr/>
          </p:nvSpPr>
          <p:spPr bwMode="auto">
            <a:xfrm>
              <a:off x="801" y="2501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Rectangle 2080"/>
            <p:cNvSpPr>
              <a:spLocks noChangeArrowheads="1"/>
            </p:cNvSpPr>
            <p:nvPr/>
          </p:nvSpPr>
          <p:spPr bwMode="auto">
            <a:xfrm>
              <a:off x="810" y="2510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2081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Freeform 2082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Freeform 2083"/>
            <p:cNvSpPr>
              <a:spLocks/>
            </p:cNvSpPr>
            <p:nvPr/>
          </p:nvSpPr>
          <p:spPr bwMode="auto">
            <a:xfrm>
              <a:off x="763" y="2501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Rectangle 2084"/>
            <p:cNvSpPr>
              <a:spLocks noChangeArrowheads="1"/>
            </p:cNvSpPr>
            <p:nvPr/>
          </p:nvSpPr>
          <p:spPr bwMode="auto">
            <a:xfrm>
              <a:off x="772" y="2510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2085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2086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Rectangle 2087"/>
            <p:cNvSpPr>
              <a:spLocks noChangeArrowheads="1"/>
            </p:cNvSpPr>
            <p:nvPr/>
          </p:nvSpPr>
          <p:spPr bwMode="auto">
            <a:xfrm>
              <a:off x="2888" y="2653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38953" name="Rectangle 2088"/>
            <p:cNvSpPr>
              <a:spLocks noChangeArrowheads="1"/>
            </p:cNvSpPr>
            <p:nvPr/>
          </p:nvSpPr>
          <p:spPr bwMode="auto">
            <a:xfrm>
              <a:off x="2120" y="2620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38954" name="Rectangle 2089"/>
            <p:cNvSpPr>
              <a:spLocks noChangeArrowheads="1"/>
            </p:cNvSpPr>
            <p:nvPr/>
          </p:nvSpPr>
          <p:spPr bwMode="auto">
            <a:xfrm>
              <a:off x="1731" y="26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38955" name="Oval 2090"/>
            <p:cNvSpPr>
              <a:spLocks noChangeArrowheads="1"/>
            </p:cNvSpPr>
            <p:nvPr/>
          </p:nvSpPr>
          <p:spPr bwMode="auto">
            <a:xfrm>
              <a:off x="1286" y="2647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2091"/>
            <p:cNvSpPr>
              <a:spLocks/>
            </p:cNvSpPr>
            <p:nvPr/>
          </p:nvSpPr>
          <p:spPr bwMode="auto">
            <a:xfrm>
              <a:off x="1334" y="2687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Line 2092"/>
          <p:cNvSpPr>
            <a:spLocks noChangeShapeType="1"/>
          </p:cNvSpPr>
          <p:nvPr/>
        </p:nvSpPr>
        <p:spPr bwMode="auto">
          <a:xfrm>
            <a:off x="8153400" y="25146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D0FAE-B427-411A-AFEF-E2B3384030A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9939" name="Picture 1029" descr="Sri 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6672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030"/>
          <p:cNvSpPr txBox="1">
            <a:spLocks noChangeArrowheads="1"/>
          </p:cNvSpPr>
          <p:nvPr/>
        </p:nvSpPr>
        <p:spPr bwMode="auto">
          <a:xfrm>
            <a:off x="1524000" y="304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Graphite is mined in Sri Lanka</a:t>
            </a:r>
          </a:p>
        </p:txBody>
      </p:sp>
      <p:pic>
        <p:nvPicPr>
          <p:cNvPr id="39941" name="Picture 1031" descr="min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552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32" descr="mi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390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2BB58-964C-442D-857C-CCD0F8D7F2C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0963" name="Picture 2051" descr="Sri 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4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2052"/>
          <p:cNvSpPr txBox="1">
            <a:spLocks noChangeArrowheads="1"/>
          </p:cNvSpPr>
          <p:nvPr/>
        </p:nvSpPr>
        <p:spPr bwMode="auto">
          <a:xfrm>
            <a:off x="6210300" y="1714500"/>
            <a:ext cx="2819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… and is shipped to the United States.</a:t>
            </a:r>
          </a:p>
        </p:txBody>
      </p:sp>
      <p:pic>
        <p:nvPicPr>
          <p:cNvPr id="39942" name="Picture 2054" descr="shi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262438"/>
            <a:ext cx="229711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C0EDE-A242-4B98-BBCB-C1B1FC032F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143000" y="990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The ship is registered in Liberia.</a:t>
            </a:r>
          </a:p>
        </p:txBody>
      </p:sp>
      <p:pic>
        <p:nvPicPr>
          <p:cNvPr id="41988" name="Picture 6" descr="Lib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93860-BFA7-4CE5-A8C3-0EAF5D376C6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43011" name="Picture 3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47800"/>
            <a:ext cx="49895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57400" y="17145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The ship is owned by a French-Dutch joint venture. </a:t>
            </a:r>
          </a:p>
        </p:txBody>
      </p:sp>
      <p:pic>
        <p:nvPicPr>
          <p:cNvPr id="43013" name="Picture 5" descr="Eiffel_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1353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Windm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" t="2083"/>
          <a:stretch>
            <a:fillRect/>
          </a:stretch>
        </p:blipFill>
        <p:spPr bwMode="auto">
          <a:xfrm>
            <a:off x="5181600" y="2133600"/>
            <a:ext cx="29114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0E6AA-38F9-4D32-A26B-D6EB36FDC6BC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5603" name="Picture 1026" descr="Lumb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05100"/>
            <a:ext cx="4114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27"/>
          <p:cNvSpPr txBox="1">
            <a:spLocks noChangeArrowheads="1"/>
          </p:cNvSpPr>
          <p:nvPr/>
        </p:nvSpPr>
        <p:spPr bwMode="auto">
          <a:xfrm>
            <a:off x="1600200" y="457200"/>
            <a:ext cx="601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Cedar trees are used because their grain is very straight.</a:t>
            </a:r>
          </a:p>
        </p:txBody>
      </p:sp>
      <p:pic>
        <p:nvPicPr>
          <p:cNvPr id="25605" name="Picture 1028" descr="Lumbe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1797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48F23-95FA-425C-84FE-1F5673485C7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Candelilla wax from Mexico is added to make the pencil lead smooth and strong. </a:t>
            </a:r>
          </a:p>
        </p:txBody>
      </p:sp>
      <p:pic>
        <p:nvPicPr>
          <p:cNvPr id="44036" name="Picture 4" descr="Mex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009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A3A1A-071B-4595-89AD-47226AE26C7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45059" name="Picture 4" descr="Mississip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04800" y="285750"/>
            <a:ext cx="85613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The graphite and candelilla wax are then</a:t>
            </a:r>
          </a:p>
          <a:p>
            <a:r>
              <a:rPr lang="en-US"/>
              <a:t>mixed with clay from Mississippi to make </a:t>
            </a:r>
          </a:p>
          <a:p>
            <a:r>
              <a:rPr lang="en-US"/>
              <a:t>the lead in the pencil.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51397-4CC6-419F-B8D5-773E3E38FC4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 machine puts this mixture of graphite, clay and wax into the grooves of a slat.</a:t>
            </a:r>
          </a:p>
        </p:txBody>
      </p:sp>
      <p:pic>
        <p:nvPicPr>
          <p:cNvPr id="46084" name="Picture 5" descr="Sla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8763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0A7A2-281F-4C6B-A751-2504E7DB4D5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Then two slats are glued together to make a “pencil sandwich”.</a:t>
            </a:r>
          </a:p>
        </p:txBody>
      </p:sp>
      <p:pic>
        <p:nvPicPr>
          <p:cNvPr id="47108" name="Picture 4" descr="Slat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105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94462-8A1C-481B-8FA9-F8F0060D1BF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48131" name="Picture 3" descr="Sla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24150"/>
            <a:ext cx="86106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Nine pencils are carved out of each pencil sandwich.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859E-3179-4698-BDA5-694B985217C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9155" name="Picture 3" descr="Pencil pl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391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15938" y="3943350"/>
            <a:ext cx="8105775" cy="862013"/>
            <a:chOff x="325" y="2484"/>
            <a:chExt cx="5106" cy="543"/>
          </a:xfrm>
        </p:grpSpPr>
        <p:sp>
          <p:nvSpPr>
            <p:cNvPr id="49159" name="Freeform 5"/>
            <p:cNvSpPr>
              <a:spLocks/>
            </p:cNvSpPr>
            <p:nvPr/>
          </p:nvSpPr>
          <p:spPr bwMode="auto">
            <a:xfrm>
              <a:off x="382" y="2782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6"/>
            <p:cNvSpPr>
              <a:spLocks/>
            </p:cNvSpPr>
            <p:nvPr/>
          </p:nvSpPr>
          <p:spPr bwMode="auto">
            <a:xfrm>
              <a:off x="325" y="2484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7"/>
            <p:cNvSpPr>
              <a:spLocks/>
            </p:cNvSpPr>
            <p:nvPr/>
          </p:nvSpPr>
          <p:spPr bwMode="auto">
            <a:xfrm>
              <a:off x="363" y="2501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1240" y="2484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9"/>
            <p:cNvSpPr>
              <a:spLocks/>
            </p:cNvSpPr>
            <p:nvPr/>
          </p:nvSpPr>
          <p:spPr bwMode="auto">
            <a:xfrm>
              <a:off x="325" y="2484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0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1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2"/>
            <p:cNvSpPr>
              <a:spLocks/>
            </p:cNvSpPr>
            <p:nvPr/>
          </p:nvSpPr>
          <p:spPr bwMode="auto">
            <a:xfrm>
              <a:off x="363" y="2703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3"/>
            <p:cNvSpPr>
              <a:spLocks/>
            </p:cNvSpPr>
            <p:nvPr/>
          </p:nvSpPr>
          <p:spPr bwMode="auto">
            <a:xfrm>
              <a:off x="1240" y="2501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4"/>
            <p:cNvSpPr>
              <a:spLocks/>
            </p:cNvSpPr>
            <p:nvPr/>
          </p:nvSpPr>
          <p:spPr bwMode="auto">
            <a:xfrm>
              <a:off x="3888" y="2501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5"/>
            <p:cNvSpPr>
              <a:spLocks/>
            </p:cNvSpPr>
            <p:nvPr/>
          </p:nvSpPr>
          <p:spPr bwMode="auto">
            <a:xfrm>
              <a:off x="1240" y="2501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6"/>
            <p:cNvSpPr>
              <a:spLocks/>
            </p:cNvSpPr>
            <p:nvPr/>
          </p:nvSpPr>
          <p:spPr bwMode="auto">
            <a:xfrm>
              <a:off x="1240" y="2510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7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1240" y="2633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19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20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21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22"/>
            <p:cNvSpPr>
              <a:spLocks/>
            </p:cNvSpPr>
            <p:nvPr/>
          </p:nvSpPr>
          <p:spPr bwMode="auto">
            <a:xfrm>
              <a:off x="1240" y="2799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3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4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25"/>
            <p:cNvSpPr>
              <a:spLocks/>
            </p:cNvSpPr>
            <p:nvPr/>
          </p:nvSpPr>
          <p:spPr bwMode="auto">
            <a:xfrm>
              <a:off x="1087" y="2501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Rectangle 26"/>
            <p:cNvSpPr>
              <a:spLocks noChangeArrowheads="1"/>
            </p:cNvSpPr>
            <p:nvPr/>
          </p:nvSpPr>
          <p:spPr bwMode="auto">
            <a:xfrm>
              <a:off x="1096" y="2510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27"/>
            <p:cNvSpPr>
              <a:spLocks/>
            </p:cNvSpPr>
            <p:nvPr/>
          </p:nvSpPr>
          <p:spPr bwMode="auto">
            <a:xfrm>
              <a:off x="916" y="2501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Rectangle 28"/>
            <p:cNvSpPr>
              <a:spLocks noChangeArrowheads="1"/>
            </p:cNvSpPr>
            <p:nvPr/>
          </p:nvSpPr>
          <p:spPr bwMode="auto">
            <a:xfrm>
              <a:off x="925" y="2510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29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30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31"/>
            <p:cNvSpPr>
              <a:spLocks/>
            </p:cNvSpPr>
            <p:nvPr/>
          </p:nvSpPr>
          <p:spPr bwMode="auto">
            <a:xfrm>
              <a:off x="801" y="2501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Rectangle 32"/>
            <p:cNvSpPr>
              <a:spLocks noChangeArrowheads="1"/>
            </p:cNvSpPr>
            <p:nvPr/>
          </p:nvSpPr>
          <p:spPr bwMode="auto">
            <a:xfrm>
              <a:off x="810" y="2510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3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4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35"/>
            <p:cNvSpPr>
              <a:spLocks/>
            </p:cNvSpPr>
            <p:nvPr/>
          </p:nvSpPr>
          <p:spPr bwMode="auto">
            <a:xfrm>
              <a:off x="763" y="2501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Rectangle 36"/>
            <p:cNvSpPr>
              <a:spLocks noChangeArrowheads="1"/>
            </p:cNvSpPr>
            <p:nvPr/>
          </p:nvSpPr>
          <p:spPr bwMode="auto">
            <a:xfrm>
              <a:off x="772" y="2510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7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38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Rectangle 39"/>
            <p:cNvSpPr>
              <a:spLocks noChangeArrowheads="1"/>
            </p:cNvSpPr>
            <p:nvPr/>
          </p:nvSpPr>
          <p:spPr bwMode="auto">
            <a:xfrm>
              <a:off x="2888" y="2653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49194" name="Rectangle 40"/>
            <p:cNvSpPr>
              <a:spLocks noChangeArrowheads="1"/>
            </p:cNvSpPr>
            <p:nvPr/>
          </p:nvSpPr>
          <p:spPr bwMode="auto">
            <a:xfrm>
              <a:off x="2120" y="2620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49195" name="Rectangle 41"/>
            <p:cNvSpPr>
              <a:spLocks noChangeArrowheads="1"/>
            </p:cNvSpPr>
            <p:nvPr/>
          </p:nvSpPr>
          <p:spPr bwMode="auto">
            <a:xfrm>
              <a:off x="1731" y="26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49196" name="Oval 42"/>
            <p:cNvSpPr>
              <a:spLocks noChangeArrowheads="1"/>
            </p:cNvSpPr>
            <p:nvPr/>
          </p:nvSpPr>
          <p:spPr bwMode="auto">
            <a:xfrm>
              <a:off x="1286" y="2647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3"/>
            <p:cNvSpPr>
              <a:spLocks/>
            </p:cNvSpPr>
            <p:nvPr/>
          </p:nvSpPr>
          <p:spPr bwMode="auto">
            <a:xfrm>
              <a:off x="1334" y="2687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Text Box 44"/>
          <p:cNvSpPr txBox="1">
            <a:spLocks noChangeArrowheads="1"/>
          </p:cNvSpPr>
          <p:nvPr/>
        </p:nvSpPr>
        <p:spPr bwMode="auto">
          <a:xfrm>
            <a:off x="1295400" y="21336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Each pencil then receives several coats of lacquer.</a:t>
            </a:r>
          </a:p>
        </p:txBody>
      </p:sp>
      <p:sp>
        <p:nvSpPr>
          <p:cNvPr id="49158" name="Line 46"/>
          <p:cNvSpPr>
            <a:spLocks noChangeShapeType="1"/>
          </p:cNvSpPr>
          <p:nvPr/>
        </p:nvSpPr>
        <p:spPr bwMode="auto">
          <a:xfrm>
            <a:off x="4267200" y="3048000"/>
            <a:ext cx="0" cy="990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A100F-EDD3-4F82-B1F4-12F1780367C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077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Castor oil is one of the main ingredients of lacquer.  Farmers in tropical Africa grow castor beans</a:t>
            </a:r>
          </a:p>
        </p:txBody>
      </p:sp>
      <p:pic>
        <p:nvPicPr>
          <p:cNvPr id="50180" name="Picture 6" descr="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52700"/>
            <a:ext cx="88392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2026-CC8D-4204-A8AD-B774EECF42E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533400" y="4648200"/>
            <a:ext cx="8105775" cy="862013"/>
            <a:chOff x="325" y="2484"/>
            <a:chExt cx="5106" cy="543"/>
          </a:xfrm>
        </p:grpSpPr>
        <p:sp>
          <p:nvSpPr>
            <p:cNvPr id="51207" name="Freeform 4"/>
            <p:cNvSpPr>
              <a:spLocks/>
            </p:cNvSpPr>
            <p:nvPr/>
          </p:nvSpPr>
          <p:spPr bwMode="auto">
            <a:xfrm>
              <a:off x="382" y="2782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5"/>
            <p:cNvSpPr>
              <a:spLocks/>
            </p:cNvSpPr>
            <p:nvPr/>
          </p:nvSpPr>
          <p:spPr bwMode="auto">
            <a:xfrm>
              <a:off x="325" y="2484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6"/>
            <p:cNvSpPr>
              <a:spLocks/>
            </p:cNvSpPr>
            <p:nvPr/>
          </p:nvSpPr>
          <p:spPr bwMode="auto">
            <a:xfrm>
              <a:off x="363" y="2501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7"/>
            <p:cNvSpPr>
              <a:spLocks/>
            </p:cNvSpPr>
            <p:nvPr/>
          </p:nvSpPr>
          <p:spPr bwMode="auto">
            <a:xfrm>
              <a:off x="1240" y="2484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8"/>
            <p:cNvSpPr>
              <a:spLocks/>
            </p:cNvSpPr>
            <p:nvPr/>
          </p:nvSpPr>
          <p:spPr bwMode="auto">
            <a:xfrm>
              <a:off x="325" y="2484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9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10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11"/>
            <p:cNvSpPr>
              <a:spLocks/>
            </p:cNvSpPr>
            <p:nvPr/>
          </p:nvSpPr>
          <p:spPr bwMode="auto">
            <a:xfrm>
              <a:off x="363" y="2703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12"/>
            <p:cNvSpPr>
              <a:spLocks/>
            </p:cNvSpPr>
            <p:nvPr/>
          </p:nvSpPr>
          <p:spPr bwMode="auto">
            <a:xfrm>
              <a:off x="1240" y="2501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13"/>
            <p:cNvSpPr>
              <a:spLocks/>
            </p:cNvSpPr>
            <p:nvPr/>
          </p:nvSpPr>
          <p:spPr bwMode="auto">
            <a:xfrm>
              <a:off x="3888" y="2501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4"/>
            <p:cNvSpPr>
              <a:spLocks/>
            </p:cNvSpPr>
            <p:nvPr/>
          </p:nvSpPr>
          <p:spPr bwMode="auto">
            <a:xfrm>
              <a:off x="1240" y="2501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5"/>
            <p:cNvSpPr>
              <a:spLocks/>
            </p:cNvSpPr>
            <p:nvPr/>
          </p:nvSpPr>
          <p:spPr bwMode="auto">
            <a:xfrm>
              <a:off x="1240" y="2510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6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17"/>
            <p:cNvSpPr>
              <a:spLocks/>
            </p:cNvSpPr>
            <p:nvPr/>
          </p:nvSpPr>
          <p:spPr bwMode="auto">
            <a:xfrm>
              <a:off x="1240" y="2633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18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19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0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1"/>
            <p:cNvSpPr>
              <a:spLocks/>
            </p:cNvSpPr>
            <p:nvPr/>
          </p:nvSpPr>
          <p:spPr bwMode="auto">
            <a:xfrm>
              <a:off x="1240" y="2799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2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3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4"/>
            <p:cNvSpPr>
              <a:spLocks/>
            </p:cNvSpPr>
            <p:nvPr/>
          </p:nvSpPr>
          <p:spPr bwMode="auto">
            <a:xfrm>
              <a:off x="1087" y="2501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Rectangle 25"/>
            <p:cNvSpPr>
              <a:spLocks noChangeArrowheads="1"/>
            </p:cNvSpPr>
            <p:nvPr/>
          </p:nvSpPr>
          <p:spPr bwMode="auto">
            <a:xfrm>
              <a:off x="1096" y="2510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6"/>
            <p:cNvSpPr>
              <a:spLocks/>
            </p:cNvSpPr>
            <p:nvPr/>
          </p:nvSpPr>
          <p:spPr bwMode="auto">
            <a:xfrm>
              <a:off x="916" y="2501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Rectangle 27"/>
            <p:cNvSpPr>
              <a:spLocks noChangeArrowheads="1"/>
            </p:cNvSpPr>
            <p:nvPr/>
          </p:nvSpPr>
          <p:spPr bwMode="auto">
            <a:xfrm>
              <a:off x="925" y="2510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28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29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30"/>
            <p:cNvSpPr>
              <a:spLocks/>
            </p:cNvSpPr>
            <p:nvPr/>
          </p:nvSpPr>
          <p:spPr bwMode="auto">
            <a:xfrm>
              <a:off x="801" y="2501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Rectangle 31"/>
            <p:cNvSpPr>
              <a:spLocks noChangeArrowheads="1"/>
            </p:cNvSpPr>
            <p:nvPr/>
          </p:nvSpPr>
          <p:spPr bwMode="auto">
            <a:xfrm>
              <a:off x="810" y="2510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32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33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4"/>
            <p:cNvSpPr>
              <a:spLocks/>
            </p:cNvSpPr>
            <p:nvPr/>
          </p:nvSpPr>
          <p:spPr bwMode="auto">
            <a:xfrm>
              <a:off x="763" y="2501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Rectangle 35"/>
            <p:cNvSpPr>
              <a:spLocks noChangeArrowheads="1"/>
            </p:cNvSpPr>
            <p:nvPr/>
          </p:nvSpPr>
          <p:spPr bwMode="auto">
            <a:xfrm>
              <a:off x="772" y="2510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6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37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Rectangle 38"/>
            <p:cNvSpPr>
              <a:spLocks noChangeArrowheads="1"/>
            </p:cNvSpPr>
            <p:nvPr/>
          </p:nvSpPr>
          <p:spPr bwMode="auto">
            <a:xfrm>
              <a:off x="2888" y="2653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51242" name="Rectangle 39"/>
            <p:cNvSpPr>
              <a:spLocks noChangeArrowheads="1"/>
            </p:cNvSpPr>
            <p:nvPr/>
          </p:nvSpPr>
          <p:spPr bwMode="auto">
            <a:xfrm>
              <a:off x="2120" y="2620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51243" name="Rectangle 40"/>
            <p:cNvSpPr>
              <a:spLocks noChangeArrowheads="1"/>
            </p:cNvSpPr>
            <p:nvPr/>
          </p:nvSpPr>
          <p:spPr bwMode="auto">
            <a:xfrm>
              <a:off x="1731" y="26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51244" name="Oval 41"/>
            <p:cNvSpPr>
              <a:spLocks noChangeArrowheads="1"/>
            </p:cNvSpPr>
            <p:nvPr/>
          </p:nvSpPr>
          <p:spPr bwMode="auto">
            <a:xfrm>
              <a:off x="1286" y="2647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2"/>
            <p:cNvSpPr>
              <a:spLocks/>
            </p:cNvSpPr>
            <p:nvPr/>
          </p:nvSpPr>
          <p:spPr bwMode="auto">
            <a:xfrm>
              <a:off x="1334" y="2687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04" name="Picture 43" descr="Pencil plai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477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4"/>
          <p:cNvSpPr txBox="1">
            <a:spLocks noChangeArrowheads="1"/>
          </p:cNvSpPr>
          <p:nvPr/>
        </p:nvSpPr>
        <p:spPr bwMode="auto">
          <a:xfrm>
            <a:off x="457200" y="2514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The black lettering on a pencil is a combination of carbon black and resins.</a:t>
            </a:r>
          </a:p>
        </p:txBody>
      </p:sp>
      <p:sp>
        <p:nvSpPr>
          <p:cNvPr id="51206" name="Line 46"/>
          <p:cNvSpPr>
            <a:spLocks noChangeShapeType="1"/>
          </p:cNvSpPr>
          <p:nvPr/>
        </p:nvSpPr>
        <p:spPr bwMode="auto">
          <a:xfrm>
            <a:off x="3962400" y="35814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A1E1-ECFC-4971-A358-CCD0024DD0E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52227" name="Picture 3" descr="Tex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4900"/>
            <a:ext cx="5426075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71500" y="40005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 plant in Borger, Texas, makes carbon black.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8E537-CF03-47C0-B14C-8AA334B2386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762000" y="836613"/>
            <a:ext cx="75612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The piece of metal that holds the eraser is</a:t>
            </a:r>
          </a:p>
          <a:p>
            <a:r>
              <a:rPr lang="en-US"/>
              <a:t>called the ferrule. It is made of brass, which</a:t>
            </a:r>
          </a:p>
          <a:p>
            <a:r>
              <a:rPr lang="en-US"/>
              <a:t>is a combination of zinc and copper.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82327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Two thirds of the world’s reserves of zinc are in</a:t>
            </a:r>
          </a:p>
          <a:p>
            <a:r>
              <a:rPr lang="en-US"/>
              <a:t>the U.S., Canada, Australia, the Former Soviet</a:t>
            </a:r>
          </a:p>
          <a:p>
            <a:r>
              <a:rPr lang="en-US"/>
              <a:t>Union, and Ireland.</a:t>
            </a:r>
          </a:p>
        </p:txBody>
      </p:sp>
      <p:grpSp>
        <p:nvGrpSpPr>
          <p:cNvPr id="53253" name="Group 8"/>
          <p:cNvGrpSpPr>
            <a:grpSpLocks/>
          </p:cNvGrpSpPr>
          <p:nvPr/>
        </p:nvGrpSpPr>
        <p:grpSpPr bwMode="auto">
          <a:xfrm>
            <a:off x="609600" y="3352800"/>
            <a:ext cx="8105775" cy="862013"/>
            <a:chOff x="325" y="2484"/>
            <a:chExt cx="5106" cy="543"/>
          </a:xfrm>
        </p:grpSpPr>
        <p:sp>
          <p:nvSpPr>
            <p:cNvPr id="53255" name="Freeform 9"/>
            <p:cNvSpPr>
              <a:spLocks/>
            </p:cNvSpPr>
            <p:nvPr/>
          </p:nvSpPr>
          <p:spPr bwMode="auto">
            <a:xfrm>
              <a:off x="382" y="2782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10"/>
            <p:cNvSpPr>
              <a:spLocks/>
            </p:cNvSpPr>
            <p:nvPr/>
          </p:nvSpPr>
          <p:spPr bwMode="auto">
            <a:xfrm>
              <a:off x="325" y="2484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11"/>
            <p:cNvSpPr>
              <a:spLocks/>
            </p:cNvSpPr>
            <p:nvPr/>
          </p:nvSpPr>
          <p:spPr bwMode="auto">
            <a:xfrm>
              <a:off x="363" y="2501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2"/>
            <p:cNvSpPr>
              <a:spLocks/>
            </p:cNvSpPr>
            <p:nvPr/>
          </p:nvSpPr>
          <p:spPr bwMode="auto">
            <a:xfrm>
              <a:off x="1240" y="2484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3"/>
            <p:cNvSpPr>
              <a:spLocks/>
            </p:cNvSpPr>
            <p:nvPr/>
          </p:nvSpPr>
          <p:spPr bwMode="auto">
            <a:xfrm>
              <a:off x="325" y="2484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4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5"/>
            <p:cNvSpPr>
              <a:spLocks/>
            </p:cNvSpPr>
            <p:nvPr/>
          </p:nvSpPr>
          <p:spPr bwMode="auto">
            <a:xfrm>
              <a:off x="325" y="2703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6"/>
            <p:cNvSpPr>
              <a:spLocks/>
            </p:cNvSpPr>
            <p:nvPr/>
          </p:nvSpPr>
          <p:spPr bwMode="auto">
            <a:xfrm>
              <a:off x="363" y="2703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7"/>
            <p:cNvSpPr>
              <a:spLocks/>
            </p:cNvSpPr>
            <p:nvPr/>
          </p:nvSpPr>
          <p:spPr bwMode="auto">
            <a:xfrm>
              <a:off x="1240" y="2501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8"/>
            <p:cNvSpPr>
              <a:spLocks/>
            </p:cNvSpPr>
            <p:nvPr/>
          </p:nvSpPr>
          <p:spPr bwMode="auto">
            <a:xfrm>
              <a:off x="3888" y="2501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9"/>
            <p:cNvSpPr>
              <a:spLocks/>
            </p:cNvSpPr>
            <p:nvPr/>
          </p:nvSpPr>
          <p:spPr bwMode="auto">
            <a:xfrm>
              <a:off x="1240" y="2501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20"/>
            <p:cNvSpPr>
              <a:spLocks/>
            </p:cNvSpPr>
            <p:nvPr/>
          </p:nvSpPr>
          <p:spPr bwMode="auto">
            <a:xfrm>
              <a:off x="1240" y="2510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21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22"/>
            <p:cNvSpPr>
              <a:spLocks/>
            </p:cNvSpPr>
            <p:nvPr/>
          </p:nvSpPr>
          <p:spPr bwMode="auto">
            <a:xfrm>
              <a:off x="1240" y="2633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23"/>
            <p:cNvSpPr>
              <a:spLocks/>
            </p:cNvSpPr>
            <p:nvPr/>
          </p:nvSpPr>
          <p:spPr bwMode="auto">
            <a:xfrm>
              <a:off x="1240" y="2633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24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25"/>
            <p:cNvSpPr>
              <a:spLocks/>
            </p:cNvSpPr>
            <p:nvPr/>
          </p:nvSpPr>
          <p:spPr bwMode="auto">
            <a:xfrm>
              <a:off x="1240" y="2799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26"/>
            <p:cNvSpPr>
              <a:spLocks/>
            </p:cNvSpPr>
            <p:nvPr/>
          </p:nvSpPr>
          <p:spPr bwMode="auto">
            <a:xfrm>
              <a:off x="1240" y="2799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27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28"/>
            <p:cNvSpPr>
              <a:spLocks/>
            </p:cNvSpPr>
            <p:nvPr/>
          </p:nvSpPr>
          <p:spPr bwMode="auto">
            <a:xfrm>
              <a:off x="3888" y="2510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29"/>
            <p:cNvSpPr>
              <a:spLocks/>
            </p:cNvSpPr>
            <p:nvPr/>
          </p:nvSpPr>
          <p:spPr bwMode="auto">
            <a:xfrm>
              <a:off x="1087" y="2501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Rectangle 30"/>
            <p:cNvSpPr>
              <a:spLocks noChangeArrowheads="1"/>
            </p:cNvSpPr>
            <p:nvPr/>
          </p:nvSpPr>
          <p:spPr bwMode="auto">
            <a:xfrm>
              <a:off x="1096" y="2510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31"/>
            <p:cNvSpPr>
              <a:spLocks/>
            </p:cNvSpPr>
            <p:nvPr/>
          </p:nvSpPr>
          <p:spPr bwMode="auto">
            <a:xfrm>
              <a:off x="916" y="2501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Rectangle 32"/>
            <p:cNvSpPr>
              <a:spLocks noChangeArrowheads="1"/>
            </p:cNvSpPr>
            <p:nvPr/>
          </p:nvSpPr>
          <p:spPr bwMode="auto">
            <a:xfrm>
              <a:off x="925" y="2510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33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34"/>
            <p:cNvSpPr>
              <a:spLocks/>
            </p:cNvSpPr>
            <p:nvPr/>
          </p:nvSpPr>
          <p:spPr bwMode="auto">
            <a:xfrm>
              <a:off x="1182" y="2501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35"/>
            <p:cNvSpPr>
              <a:spLocks/>
            </p:cNvSpPr>
            <p:nvPr/>
          </p:nvSpPr>
          <p:spPr bwMode="auto">
            <a:xfrm>
              <a:off x="801" y="2501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Rectangle 36"/>
            <p:cNvSpPr>
              <a:spLocks noChangeArrowheads="1"/>
            </p:cNvSpPr>
            <p:nvPr/>
          </p:nvSpPr>
          <p:spPr bwMode="auto">
            <a:xfrm>
              <a:off x="810" y="2510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37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38"/>
            <p:cNvSpPr>
              <a:spLocks/>
            </p:cNvSpPr>
            <p:nvPr/>
          </p:nvSpPr>
          <p:spPr bwMode="auto">
            <a:xfrm>
              <a:off x="363" y="2501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9"/>
            <p:cNvSpPr>
              <a:spLocks/>
            </p:cNvSpPr>
            <p:nvPr/>
          </p:nvSpPr>
          <p:spPr bwMode="auto">
            <a:xfrm>
              <a:off x="763" y="2501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40"/>
            <p:cNvSpPr>
              <a:spLocks noChangeArrowheads="1"/>
            </p:cNvSpPr>
            <p:nvPr/>
          </p:nvSpPr>
          <p:spPr bwMode="auto">
            <a:xfrm>
              <a:off x="772" y="2510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41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2"/>
            <p:cNvSpPr>
              <a:spLocks/>
            </p:cNvSpPr>
            <p:nvPr/>
          </p:nvSpPr>
          <p:spPr bwMode="auto">
            <a:xfrm>
              <a:off x="4821" y="2633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Rectangle 43"/>
            <p:cNvSpPr>
              <a:spLocks noChangeArrowheads="1"/>
            </p:cNvSpPr>
            <p:nvPr/>
          </p:nvSpPr>
          <p:spPr bwMode="auto">
            <a:xfrm>
              <a:off x="2888" y="2653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53290" name="Rectangle 44"/>
            <p:cNvSpPr>
              <a:spLocks noChangeArrowheads="1"/>
            </p:cNvSpPr>
            <p:nvPr/>
          </p:nvSpPr>
          <p:spPr bwMode="auto">
            <a:xfrm>
              <a:off x="2120" y="2620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53291" name="Rectangle 45"/>
            <p:cNvSpPr>
              <a:spLocks noChangeArrowheads="1"/>
            </p:cNvSpPr>
            <p:nvPr/>
          </p:nvSpPr>
          <p:spPr bwMode="auto">
            <a:xfrm>
              <a:off x="1731" y="26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53292" name="Oval 46"/>
            <p:cNvSpPr>
              <a:spLocks noChangeArrowheads="1"/>
            </p:cNvSpPr>
            <p:nvPr/>
          </p:nvSpPr>
          <p:spPr bwMode="auto">
            <a:xfrm>
              <a:off x="1286" y="2647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47"/>
            <p:cNvSpPr>
              <a:spLocks/>
            </p:cNvSpPr>
            <p:nvPr/>
          </p:nvSpPr>
          <p:spPr bwMode="auto">
            <a:xfrm>
              <a:off x="1334" y="2687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Line 49"/>
          <p:cNvSpPr>
            <a:spLocks noChangeShapeType="1"/>
          </p:cNvSpPr>
          <p:nvPr/>
        </p:nvSpPr>
        <p:spPr bwMode="auto">
          <a:xfrm>
            <a:off x="1676400" y="22098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761D3-0CAB-4255-901D-E601A52EF5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90600" y="3048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Lumber jacks in Oregon and northern California cut down cedar trees.</a:t>
            </a:r>
          </a:p>
        </p:txBody>
      </p:sp>
      <p:pic>
        <p:nvPicPr>
          <p:cNvPr id="26628" name="Picture 8" descr="Lumber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Calf &amp; Or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28850"/>
            <a:ext cx="5200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7FE28-CD73-4979-ABF4-001657EFA2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54275" name="Picture 17" descr="Ire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09550"/>
            <a:ext cx="2862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9" descr="USS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8528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0" descr="Austr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2258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1" descr="Canada &amp; 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1450"/>
            <a:ext cx="2827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2" descr="Aires Roc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3733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5" descr="mosc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4765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32940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BBEF3-016B-4215-80C5-12A61F57311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55299" name="Picture 3" descr="Bolivia &amp; Ch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7650"/>
            <a:ext cx="4260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91000" y="1066800"/>
            <a:ext cx="495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Sources of copper include Bolivia, Chile, and Zambia</a:t>
            </a:r>
          </a:p>
        </p:txBody>
      </p:sp>
      <p:pic>
        <p:nvPicPr>
          <p:cNvPr id="55301" name="Picture 5" descr="Za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2250"/>
            <a:ext cx="44196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AF130-E5D6-4636-B3AD-64B88B11E6A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56323" name="Picture 3" descr="Pencil plai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600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The plug, or eraser, is a combination of many different ingredients including pumice from Italy.</a:t>
            </a:r>
          </a:p>
        </p:txBody>
      </p:sp>
      <p:grpSp>
        <p:nvGrpSpPr>
          <p:cNvPr id="56325" name="Group 46"/>
          <p:cNvGrpSpPr>
            <a:grpSpLocks/>
          </p:cNvGrpSpPr>
          <p:nvPr/>
        </p:nvGrpSpPr>
        <p:grpSpPr bwMode="auto">
          <a:xfrm>
            <a:off x="533400" y="4648200"/>
            <a:ext cx="8105775" cy="862013"/>
            <a:chOff x="336" y="2928"/>
            <a:chExt cx="5106" cy="543"/>
          </a:xfrm>
        </p:grpSpPr>
        <p:sp>
          <p:nvSpPr>
            <p:cNvPr id="56327" name="Freeform 6"/>
            <p:cNvSpPr>
              <a:spLocks/>
            </p:cNvSpPr>
            <p:nvPr/>
          </p:nvSpPr>
          <p:spPr bwMode="auto">
            <a:xfrm flipH="1">
              <a:off x="450" y="3226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Freeform 7"/>
            <p:cNvSpPr>
              <a:spLocks/>
            </p:cNvSpPr>
            <p:nvPr/>
          </p:nvSpPr>
          <p:spPr bwMode="auto">
            <a:xfrm flipH="1">
              <a:off x="336" y="2928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Freeform 8"/>
            <p:cNvSpPr>
              <a:spLocks/>
            </p:cNvSpPr>
            <p:nvPr/>
          </p:nvSpPr>
          <p:spPr bwMode="auto">
            <a:xfrm flipH="1">
              <a:off x="4527" y="2945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9"/>
            <p:cNvSpPr>
              <a:spLocks/>
            </p:cNvSpPr>
            <p:nvPr/>
          </p:nvSpPr>
          <p:spPr bwMode="auto">
            <a:xfrm flipH="1">
              <a:off x="336" y="2928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Freeform 10"/>
            <p:cNvSpPr>
              <a:spLocks/>
            </p:cNvSpPr>
            <p:nvPr/>
          </p:nvSpPr>
          <p:spPr bwMode="auto">
            <a:xfrm flipH="1">
              <a:off x="1803" y="2928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Freeform 11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Freeform 12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Freeform 13"/>
            <p:cNvSpPr>
              <a:spLocks/>
            </p:cNvSpPr>
            <p:nvPr/>
          </p:nvSpPr>
          <p:spPr bwMode="auto">
            <a:xfrm flipH="1">
              <a:off x="1879" y="3147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Freeform 14"/>
            <p:cNvSpPr>
              <a:spLocks/>
            </p:cNvSpPr>
            <p:nvPr/>
          </p:nvSpPr>
          <p:spPr bwMode="auto">
            <a:xfrm flipH="1">
              <a:off x="1593" y="2945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Freeform 15"/>
            <p:cNvSpPr>
              <a:spLocks/>
            </p:cNvSpPr>
            <p:nvPr/>
          </p:nvSpPr>
          <p:spPr bwMode="auto">
            <a:xfrm flipH="1">
              <a:off x="1670" y="2945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Freeform 16"/>
            <p:cNvSpPr>
              <a:spLocks/>
            </p:cNvSpPr>
            <p:nvPr/>
          </p:nvSpPr>
          <p:spPr bwMode="auto">
            <a:xfrm flipH="1">
              <a:off x="1879" y="2945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Freeform 17"/>
            <p:cNvSpPr>
              <a:spLocks/>
            </p:cNvSpPr>
            <p:nvPr/>
          </p:nvSpPr>
          <p:spPr bwMode="auto">
            <a:xfrm flipH="1">
              <a:off x="1593" y="2954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Freeform 18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Freeform 19"/>
            <p:cNvSpPr>
              <a:spLocks/>
            </p:cNvSpPr>
            <p:nvPr/>
          </p:nvSpPr>
          <p:spPr bwMode="auto">
            <a:xfrm flipH="1">
              <a:off x="1727" y="3077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Freeform 20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21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22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3"/>
            <p:cNvSpPr>
              <a:spLocks/>
            </p:cNvSpPr>
            <p:nvPr/>
          </p:nvSpPr>
          <p:spPr bwMode="auto">
            <a:xfrm flipH="1">
              <a:off x="1765" y="3243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Freeform 24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Freeform 25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Freeform 26"/>
            <p:cNvSpPr>
              <a:spLocks/>
            </p:cNvSpPr>
            <p:nvPr/>
          </p:nvSpPr>
          <p:spPr bwMode="auto">
            <a:xfrm flipH="1">
              <a:off x="4585" y="2945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Rectangle 27"/>
            <p:cNvSpPr>
              <a:spLocks noChangeArrowheads="1"/>
            </p:cNvSpPr>
            <p:nvPr/>
          </p:nvSpPr>
          <p:spPr bwMode="auto">
            <a:xfrm flipH="1">
              <a:off x="4594" y="2954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28"/>
            <p:cNvSpPr>
              <a:spLocks/>
            </p:cNvSpPr>
            <p:nvPr/>
          </p:nvSpPr>
          <p:spPr bwMode="auto">
            <a:xfrm flipH="1">
              <a:off x="4680" y="2945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Rectangle 29"/>
            <p:cNvSpPr>
              <a:spLocks noChangeArrowheads="1"/>
            </p:cNvSpPr>
            <p:nvPr/>
          </p:nvSpPr>
          <p:spPr bwMode="auto">
            <a:xfrm flipH="1">
              <a:off x="4689" y="2954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Freeform 30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Freeform 31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Freeform 32"/>
            <p:cNvSpPr>
              <a:spLocks/>
            </p:cNvSpPr>
            <p:nvPr/>
          </p:nvSpPr>
          <p:spPr bwMode="auto">
            <a:xfrm flipH="1">
              <a:off x="4851" y="2945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Rectangle 33"/>
            <p:cNvSpPr>
              <a:spLocks noChangeArrowheads="1"/>
            </p:cNvSpPr>
            <p:nvPr/>
          </p:nvSpPr>
          <p:spPr bwMode="auto">
            <a:xfrm flipH="1">
              <a:off x="4860" y="2954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34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35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36"/>
            <p:cNvSpPr>
              <a:spLocks/>
            </p:cNvSpPr>
            <p:nvPr/>
          </p:nvSpPr>
          <p:spPr bwMode="auto">
            <a:xfrm flipH="1">
              <a:off x="4966" y="2945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37"/>
            <p:cNvSpPr>
              <a:spLocks noChangeArrowheads="1"/>
            </p:cNvSpPr>
            <p:nvPr/>
          </p:nvSpPr>
          <p:spPr bwMode="auto">
            <a:xfrm flipH="1">
              <a:off x="4975" y="2954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Freeform 38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Freeform 39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Rectangle 40"/>
            <p:cNvSpPr>
              <a:spLocks noChangeArrowheads="1"/>
            </p:cNvSpPr>
            <p:nvPr/>
          </p:nvSpPr>
          <p:spPr bwMode="auto">
            <a:xfrm flipH="1">
              <a:off x="1826" y="3097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56362" name="Rectangle 41"/>
            <p:cNvSpPr>
              <a:spLocks noChangeArrowheads="1"/>
            </p:cNvSpPr>
            <p:nvPr/>
          </p:nvSpPr>
          <p:spPr bwMode="auto">
            <a:xfrm flipH="1">
              <a:off x="2999" y="3064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56363" name="Rectangle 42"/>
            <p:cNvSpPr>
              <a:spLocks noChangeArrowheads="1"/>
            </p:cNvSpPr>
            <p:nvPr/>
          </p:nvSpPr>
          <p:spPr bwMode="auto">
            <a:xfrm flipH="1">
              <a:off x="3796" y="30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56364" name="Oval 43"/>
            <p:cNvSpPr>
              <a:spLocks noChangeArrowheads="1"/>
            </p:cNvSpPr>
            <p:nvPr/>
          </p:nvSpPr>
          <p:spPr bwMode="auto">
            <a:xfrm flipH="1">
              <a:off x="4257" y="3091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44"/>
            <p:cNvSpPr>
              <a:spLocks/>
            </p:cNvSpPr>
            <p:nvPr/>
          </p:nvSpPr>
          <p:spPr bwMode="auto">
            <a:xfrm flipH="1" flipV="1">
              <a:off x="4320" y="3120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6" name="Line 47"/>
          <p:cNvSpPr>
            <a:spLocks noChangeShapeType="1"/>
          </p:cNvSpPr>
          <p:nvPr/>
        </p:nvSpPr>
        <p:spPr bwMode="auto">
          <a:xfrm>
            <a:off x="8229600" y="35814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B7DF4-288C-4D8B-B7D0-71F4B765810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57347" name="Picture 4" descr="Ita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638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pi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457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E1854-1396-4071-B923-82DCD39C1D5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5326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The substance that erases is the </a:t>
            </a:r>
          </a:p>
          <a:p>
            <a:r>
              <a:rPr lang="en-US" sz="3200"/>
              <a:t>result of a chemical reaction between</a:t>
            </a:r>
          </a:p>
          <a:p>
            <a:r>
              <a:rPr lang="en-US" sz="3200"/>
              <a:t>sulfur chloride and the oil from a seed</a:t>
            </a:r>
          </a:p>
          <a:p>
            <a:r>
              <a:rPr lang="en-US" sz="3200"/>
              <a:t>grown in Indonesia.</a:t>
            </a:r>
          </a:p>
        </p:txBody>
      </p: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533400" y="4648200"/>
            <a:ext cx="8105775" cy="862013"/>
            <a:chOff x="336" y="2928"/>
            <a:chExt cx="5106" cy="543"/>
          </a:xfrm>
        </p:grpSpPr>
        <p:sp>
          <p:nvSpPr>
            <p:cNvPr id="58374" name="Freeform 6"/>
            <p:cNvSpPr>
              <a:spLocks/>
            </p:cNvSpPr>
            <p:nvPr/>
          </p:nvSpPr>
          <p:spPr bwMode="auto">
            <a:xfrm flipH="1">
              <a:off x="450" y="3226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auto">
            <a:xfrm flipH="1">
              <a:off x="336" y="2928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auto">
            <a:xfrm flipH="1">
              <a:off x="4527" y="2945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auto">
            <a:xfrm flipH="1">
              <a:off x="336" y="2928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auto">
            <a:xfrm flipH="1">
              <a:off x="1803" y="2928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Freeform 11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auto">
            <a:xfrm flipH="1">
              <a:off x="1879" y="3147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auto">
            <a:xfrm flipH="1">
              <a:off x="1593" y="2945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Freeform 15"/>
            <p:cNvSpPr>
              <a:spLocks/>
            </p:cNvSpPr>
            <p:nvPr/>
          </p:nvSpPr>
          <p:spPr bwMode="auto">
            <a:xfrm flipH="1">
              <a:off x="1670" y="2945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auto">
            <a:xfrm flipH="1">
              <a:off x="1879" y="2945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auto">
            <a:xfrm flipH="1">
              <a:off x="1593" y="2954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auto">
            <a:xfrm flipH="1">
              <a:off x="1727" y="3077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auto">
            <a:xfrm flipH="1">
              <a:off x="1765" y="3243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25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auto">
            <a:xfrm flipH="1">
              <a:off x="4585" y="2945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 flipH="1">
              <a:off x="4594" y="2954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auto">
            <a:xfrm flipH="1">
              <a:off x="4680" y="2945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 flipH="1">
              <a:off x="4689" y="2954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auto">
            <a:xfrm flipH="1">
              <a:off x="4851" y="2945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 flipH="1">
              <a:off x="4860" y="2954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auto">
            <a:xfrm flipH="1">
              <a:off x="4966" y="2945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 flipH="1">
              <a:off x="4975" y="2954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Freeform 39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 flipH="1">
              <a:off x="1826" y="3097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 flipH="1">
              <a:off x="2999" y="3064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 flipH="1">
              <a:off x="3796" y="30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58411" name="Oval 43"/>
            <p:cNvSpPr>
              <a:spLocks noChangeArrowheads="1"/>
            </p:cNvSpPr>
            <p:nvPr/>
          </p:nvSpPr>
          <p:spPr bwMode="auto">
            <a:xfrm flipH="1">
              <a:off x="4257" y="3091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Freeform 44"/>
            <p:cNvSpPr>
              <a:spLocks/>
            </p:cNvSpPr>
            <p:nvPr/>
          </p:nvSpPr>
          <p:spPr bwMode="auto">
            <a:xfrm flipH="1" flipV="1">
              <a:off x="4320" y="3120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3" name="Line 46"/>
          <p:cNvSpPr>
            <a:spLocks noChangeShapeType="1"/>
          </p:cNvSpPr>
          <p:nvPr/>
        </p:nvSpPr>
        <p:spPr bwMode="auto">
          <a:xfrm>
            <a:off x="8229600" y="3581400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F009A-1AB6-499E-83F9-5C55DFEDD6D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59395" name="Picture 3" descr="Indone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490538"/>
            <a:ext cx="88439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DB779-AE39-404F-A0F1-26F44DA2F05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90600" y="20955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People from around the world are involved in making a pencil.</a:t>
            </a:r>
          </a:p>
        </p:txBody>
      </p:sp>
      <p:grpSp>
        <p:nvGrpSpPr>
          <p:cNvPr id="60420" name="Group 5"/>
          <p:cNvGrpSpPr>
            <a:grpSpLocks/>
          </p:cNvGrpSpPr>
          <p:nvPr/>
        </p:nvGrpSpPr>
        <p:grpSpPr bwMode="auto">
          <a:xfrm>
            <a:off x="304800" y="5995988"/>
            <a:ext cx="8105775" cy="862012"/>
            <a:chOff x="336" y="2928"/>
            <a:chExt cx="5106" cy="543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 flipH="1">
              <a:off x="450" y="3226"/>
              <a:ext cx="4935" cy="245"/>
            </a:xfrm>
            <a:custGeom>
              <a:avLst/>
              <a:gdLst>
                <a:gd name="T0" fmla="*/ 0 w 14803"/>
                <a:gd name="T1" fmla="*/ 38 h 736"/>
                <a:gd name="T2" fmla="*/ 25 w 14803"/>
                <a:gd name="T3" fmla="*/ 67 h 736"/>
                <a:gd name="T4" fmla="*/ 70 w 14803"/>
                <a:gd name="T5" fmla="*/ 79 h 736"/>
                <a:gd name="T6" fmla="*/ 127 w 14803"/>
                <a:gd name="T7" fmla="*/ 82 h 736"/>
                <a:gd name="T8" fmla="*/ 1175 w 14803"/>
                <a:gd name="T9" fmla="*/ 82 h 736"/>
                <a:gd name="T10" fmla="*/ 1200 w 14803"/>
                <a:gd name="T11" fmla="*/ 79 h 736"/>
                <a:gd name="T12" fmla="*/ 1258 w 14803"/>
                <a:gd name="T13" fmla="*/ 76 h 736"/>
                <a:gd name="T14" fmla="*/ 1328 w 14803"/>
                <a:gd name="T15" fmla="*/ 70 h 736"/>
                <a:gd name="T16" fmla="*/ 1385 w 14803"/>
                <a:gd name="T17" fmla="*/ 61 h 736"/>
                <a:gd name="T18" fmla="*/ 1645 w 14803"/>
                <a:gd name="T19" fmla="*/ 15 h 736"/>
                <a:gd name="T20" fmla="*/ 1410 w 14803"/>
                <a:gd name="T21" fmla="*/ 23 h 736"/>
                <a:gd name="T22" fmla="*/ 1340 w 14803"/>
                <a:gd name="T23" fmla="*/ 35 h 736"/>
                <a:gd name="T24" fmla="*/ 1264 w 14803"/>
                <a:gd name="T25" fmla="*/ 41 h 736"/>
                <a:gd name="T26" fmla="*/ 1213 w 14803"/>
                <a:gd name="T27" fmla="*/ 47 h 736"/>
                <a:gd name="T28" fmla="*/ 1188 w 14803"/>
                <a:gd name="T29" fmla="*/ 47 h 736"/>
                <a:gd name="T30" fmla="*/ 1162 w 14803"/>
                <a:gd name="T31" fmla="*/ 47 h 736"/>
                <a:gd name="T32" fmla="*/ 1118 w 14803"/>
                <a:gd name="T33" fmla="*/ 47 h 736"/>
                <a:gd name="T34" fmla="*/ 1061 w 14803"/>
                <a:gd name="T35" fmla="*/ 47 h 736"/>
                <a:gd name="T36" fmla="*/ 984 w 14803"/>
                <a:gd name="T37" fmla="*/ 47 h 736"/>
                <a:gd name="T38" fmla="*/ 889 w 14803"/>
                <a:gd name="T39" fmla="*/ 47 h 736"/>
                <a:gd name="T40" fmla="*/ 800 w 14803"/>
                <a:gd name="T41" fmla="*/ 47 h 736"/>
                <a:gd name="T42" fmla="*/ 699 w 14803"/>
                <a:gd name="T43" fmla="*/ 47 h 736"/>
                <a:gd name="T44" fmla="*/ 597 w 14803"/>
                <a:gd name="T45" fmla="*/ 47 h 736"/>
                <a:gd name="T46" fmla="*/ 495 w 14803"/>
                <a:gd name="T47" fmla="*/ 47 h 736"/>
                <a:gd name="T48" fmla="*/ 400 w 14803"/>
                <a:gd name="T49" fmla="*/ 47 h 736"/>
                <a:gd name="T50" fmla="*/ 311 w 14803"/>
                <a:gd name="T51" fmla="*/ 47 h 736"/>
                <a:gd name="T52" fmla="*/ 235 w 14803"/>
                <a:gd name="T53" fmla="*/ 47 h 736"/>
                <a:gd name="T54" fmla="*/ 171 w 14803"/>
                <a:gd name="T55" fmla="*/ 47 h 736"/>
                <a:gd name="T56" fmla="*/ 133 w 14803"/>
                <a:gd name="T57" fmla="*/ 47 h 736"/>
                <a:gd name="T58" fmla="*/ 108 w 14803"/>
                <a:gd name="T59" fmla="*/ 47 h 736"/>
                <a:gd name="T60" fmla="*/ 83 w 14803"/>
                <a:gd name="T61" fmla="*/ 47 h 736"/>
                <a:gd name="T62" fmla="*/ 25 w 14803"/>
                <a:gd name="T63" fmla="*/ 38 h 736"/>
                <a:gd name="T64" fmla="*/ 0 w 14803"/>
                <a:gd name="T65" fmla="*/ 23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03" h="736">
                  <a:moveTo>
                    <a:pt x="0" y="210"/>
                  </a:moveTo>
                  <a:lnTo>
                    <a:pt x="0" y="341"/>
                  </a:lnTo>
                  <a:lnTo>
                    <a:pt x="114" y="500"/>
                  </a:lnTo>
                  <a:lnTo>
                    <a:pt x="228" y="604"/>
                  </a:lnTo>
                  <a:lnTo>
                    <a:pt x="400" y="657"/>
                  </a:lnTo>
                  <a:lnTo>
                    <a:pt x="628" y="710"/>
                  </a:lnTo>
                  <a:lnTo>
                    <a:pt x="857" y="736"/>
                  </a:lnTo>
                  <a:lnTo>
                    <a:pt x="1143" y="736"/>
                  </a:lnTo>
                  <a:lnTo>
                    <a:pt x="1428" y="736"/>
                  </a:lnTo>
                  <a:lnTo>
                    <a:pt x="10573" y="736"/>
                  </a:lnTo>
                  <a:lnTo>
                    <a:pt x="10631" y="736"/>
                  </a:lnTo>
                  <a:lnTo>
                    <a:pt x="10801" y="710"/>
                  </a:lnTo>
                  <a:lnTo>
                    <a:pt x="11031" y="683"/>
                  </a:lnTo>
                  <a:lnTo>
                    <a:pt x="11316" y="683"/>
                  </a:lnTo>
                  <a:lnTo>
                    <a:pt x="11602" y="630"/>
                  </a:lnTo>
                  <a:lnTo>
                    <a:pt x="11945" y="630"/>
                  </a:lnTo>
                  <a:lnTo>
                    <a:pt x="12231" y="579"/>
                  </a:lnTo>
                  <a:lnTo>
                    <a:pt x="12460" y="552"/>
                  </a:lnTo>
                  <a:lnTo>
                    <a:pt x="13660" y="341"/>
                  </a:lnTo>
                  <a:lnTo>
                    <a:pt x="14803" y="131"/>
                  </a:lnTo>
                  <a:lnTo>
                    <a:pt x="13945" y="0"/>
                  </a:lnTo>
                  <a:lnTo>
                    <a:pt x="12688" y="210"/>
                  </a:lnTo>
                  <a:lnTo>
                    <a:pt x="12402" y="263"/>
                  </a:lnTo>
                  <a:lnTo>
                    <a:pt x="12059" y="316"/>
                  </a:lnTo>
                  <a:lnTo>
                    <a:pt x="11717" y="341"/>
                  </a:lnTo>
                  <a:lnTo>
                    <a:pt x="11374" y="368"/>
                  </a:lnTo>
                  <a:lnTo>
                    <a:pt x="11145" y="394"/>
                  </a:lnTo>
                  <a:lnTo>
                    <a:pt x="10917" y="420"/>
                  </a:lnTo>
                  <a:lnTo>
                    <a:pt x="10687" y="420"/>
                  </a:lnTo>
                  <a:lnTo>
                    <a:pt x="10573" y="420"/>
                  </a:lnTo>
                  <a:lnTo>
                    <a:pt x="10459" y="420"/>
                  </a:lnTo>
                  <a:lnTo>
                    <a:pt x="10288" y="420"/>
                  </a:lnTo>
                  <a:lnTo>
                    <a:pt x="10059" y="420"/>
                  </a:lnTo>
                  <a:lnTo>
                    <a:pt x="9773" y="420"/>
                  </a:lnTo>
                  <a:lnTo>
                    <a:pt x="9545" y="420"/>
                  </a:lnTo>
                  <a:lnTo>
                    <a:pt x="9202" y="420"/>
                  </a:lnTo>
                  <a:lnTo>
                    <a:pt x="8859" y="420"/>
                  </a:lnTo>
                  <a:lnTo>
                    <a:pt x="8401" y="420"/>
                  </a:lnTo>
                  <a:lnTo>
                    <a:pt x="8002" y="420"/>
                  </a:lnTo>
                  <a:lnTo>
                    <a:pt x="7601" y="420"/>
                  </a:lnTo>
                  <a:lnTo>
                    <a:pt x="7201" y="420"/>
                  </a:lnTo>
                  <a:lnTo>
                    <a:pt x="6744" y="420"/>
                  </a:lnTo>
                  <a:lnTo>
                    <a:pt x="6287" y="420"/>
                  </a:lnTo>
                  <a:lnTo>
                    <a:pt x="5830" y="420"/>
                  </a:lnTo>
                  <a:lnTo>
                    <a:pt x="5373" y="420"/>
                  </a:lnTo>
                  <a:lnTo>
                    <a:pt x="4915" y="420"/>
                  </a:lnTo>
                  <a:lnTo>
                    <a:pt x="4458" y="420"/>
                  </a:lnTo>
                  <a:lnTo>
                    <a:pt x="4057" y="420"/>
                  </a:lnTo>
                  <a:lnTo>
                    <a:pt x="3600" y="420"/>
                  </a:lnTo>
                  <a:lnTo>
                    <a:pt x="3201" y="420"/>
                  </a:lnTo>
                  <a:lnTo>
                    <a:pt x="2800" y="420"/>
                  </a:lnTo>
                  <a:lnTo>
                    <a:pt x="2458" y="420"/>
                  </a:lnTo>
                  <a:lnTo>
                    <a:pt x="2115" y="420"/>
                  </a:lnTo>
                  <a:lnTo>
                    <a:pt x="1829" y="420"/>
                  </a:lnTo>
                  <a:lnTo>
                    <a:pt x="1543" y="420"/>
                  </a:lnTo>
                  <a:lnTo>
                    <a:pt x="1314" y="420"/>
                  </a:lnTo>
                  <a:lnTo>
                    <a:pt x="1200" y="420"/>
                  </a:lnTo>
                  <a:lnTo>
                    <a:pt x="1085" y="420"/>
                  </a:lnTo>
                  <a:lnTo>
                    <a:pt x="971" y="420"/>
                  </a:lnTo>
                  <a:lnTo>
                    <a:pt x="915" y="420"/>
                  </a:lnTo>
                  <a:lnTo>
                    <a:pt x="743" y="420"/>
                  </a:lnTo>
                  <a:lnTo>
                    <a:pt x="457" y="394"/>
                  </a:lnTo>
                  <a:lnTo>
                    <a:pt x="228" y="341"/>
                  </a:lnTo>
                  <a:lnTo>
                    <a:pt x="57" y="29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 flipH="1">
              <a:off x="336" y="2928"/>
              <a:ext cx="5106" cy="219"/>
            </a:xfrm>
            <a:custGeom>
              <a:avLst/>
              <a:gdLst>
                <a:gd name="T0" fmla="*/ 13 w 15316"/>
                <a:gd name="T1" fmla="*/ 73 h 658"/>
                <a:gd name="T2" fmla="*/ 13 w 15316"/>
                <a:gd name="T3" fmla="*/ 50 h 658"/>
                <a:gd name="T4" fmla="*/ 25 w 15316"/>
                <a:gd name="T5" fmla="*/ 32 h 658"/>
                <a:gd name="T6" fmla="*/ 38 w 15316"/>
                <a:gd name="T7" fmla="*/ 20 h 658"/>
                <a:gd name="T8" fmla="*/ 57 w 15316"/>
                <a:gd name="T9" fmla="*/ 15 h 658"/>
                <a:gd name="T10" fmla="*/ 82 w 15316"/>
                <a:gd name="T11" fmla="*/ 9 h 658"/>
                <a:gd name="T12" fmla="*/ 108 w 15316"/>
                <a:gd name="T13" fmla="*/ 9 h 658"/>
                <a:gd name="T14" fmla="*/ 146 w 15316"/>
                <a:gd name="T15" fmla="*/ 6 h 658"/>
                <a:gd name="T16" fmla="*/ 159 w 15316"/>
                <a:gd name="T17" fmla="*/ 6 h 658"/>
                <a:gd name="T18" fmla="*/ 197 w 15316"/>
                <a:gd name="T19" fmla="*/ 6 h 658"/>
                <a:gd name="T20" fmla="*/ 254 w 15316"/>
                <a:gd name="T21" fmla="*/ 6 h 658"/>
                <a:gd name="T22" fmla="*/ 286 w 15316"/>
                <a:gd name="T23" fmla="*/ 6 h 658"/>
                <a:gd name="T24" fmla="*/ 305 w 15316"/>
                <a:gd name="T25" fmla="*/ 6 h 658"/>
                <a:gd name="T26" fmla="*/ 1188 w 15316"/>
                <a:gd name="T27" fmla="*/ 6 h 658"/>
                <a:gd name="T28" fmla="*/ 1226 w 15316"/>
                <a:gd name="T29" fmla="*/ 6 h 658"/>
                <a:gd name="T30" fmla="*/ 1257 w 15316"/>
                <a:gd name="T31" fmla="*/ 9 h 658"/>
                <a:gd name="T32" fmla="*/ 1290 w 15316"/>
                <a:gd name="T33" fmla="*/ 12 h 658"/>
                <a:gd name="T34" fmla="*/ 1328 w 15316"/>
                <a:gd name="T35" fmla="*/ 15 h 658"/>
                <a:gd name="T36" fmla="*/ 1359 w 15316"/>
                <a:gd name="T37" fmla="*/ 20 h 658"/>
                <a:gd name="T38" fmla="*/ 1404 w 15316"/>
                <a:gd name="T39" fmla="*/ 26 h 658"/>
                <a:gd name="T40" fmla="*/ 1531 w 15316"/>
                <a:gd name="T41" fmla="*/ 50 h 658"/>
                <a:gd name="T42" fmla="*/ 1658 w 15316"/>
                <a:gd name="T43" fmla="*/ 73 h 658"/>
                <a:gd name="T44" fmla="*/ 1702 w 15316"/>
                <a:gd name="T45" fmla="*/ 73 h 658"/>
                <a:gd name="T46" fmla="*/ 1429 w 15316"/>
                <a:gd name="T47" fmla="*/ 23 h 658"/>
                <a:gd name="T48" fmla="*/ 1398 w 15316"/>
                <a:gd name="T49" fmla="*/ 17 h 658"/>
                <a:gd name="T50" fmla="*/ 1366 w 15316"/>
                <a:gd name="T51" fmla="*/ 12 h 658"/>
                <a:gd name="T52" fmla="*/ 1334 w 15316"/>
                <a:gd name="T53" fmla="*/ 9 h 658"/>
                <a:gd name="T54" fmla="*/ 1309 w 15316"/>
                <a:gd name="T55" fmla="*/ 3 h 658"/>
                <a:gd name="T56" fmla="*/ 1283 w 15316"/>
                <a:gd name="T57" fmla="*/ 3 h 658"/>
                <a:gd name="T58" fmla="*/ 1264 w 15316"/>
                <a:gd name="T59" fmla="*/ 3 h 658"/>
                <a:gd name="T60" fmla="*/ 1238 w 15316"/>
                <a:gd name="T61" fmla="*/ 3 h 658"/>
                <a:gd name="T62" fmla="*/ 1213 w 15316"/>
                <a:gd name="T63" fmla="*/ 0 h 658"/>
                <a:gd name="T64" fmla="*/ 165 w 15316"/>
                <a:gd name="T65" fmla="*/ 0 h 658"/>
                <a:gd name="T66" fmla="*/ 133 w 15316"/>
                <a:gd name="T67" fmla="*/ 0 h 658"/>
                <a:gd name="T68" fmla="*/ 76 w 15316"/>
                <a:gd name="T69" fmla="*/ 3 h 658"/>
                <a:gd name="T70" fmla="*/ 63 w 15316"/>
                <a:gd name="T71" fmla="*/ 6 h 658"/>
                <a:gd name="T72" fmla="*/ 38 w 15316"/>
                <a:gd name="T73" fmla="*/ 12 h 658"/>
                <a:gd name="T74" fmla="*/ 25 w 15316"/>
                <a:gd name="T75" fmla="*/ 20 h 658"/>
                <a:gd name="T76" fmla="*/ 13 w 15316"/>
                <a:gd name="T77" fmla="*/ 29 h 658"/>
                <a:gd name="T78" fmla="*/ 6 w 15316"/>
                <a:gd name="T79" fmla="*/ 50 h 658"/>
                <a:gd name="T80" fmla="*/ 0 w 15316"/>
                <a:gd name="T81" fmla="*/ 73 h 658"/>
                <a:gd name="T82" fmla="*/ 13 w 15316"/>
                <a:gd name="T83" fmla="*/ 73 h 658"/>
                <a:gd name="T84" fmla="*/ 13 w 15316"/>
                <a:gd name="T85" fmla="*/ 73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16" h="658">
                  <a:moveTo>
                    <a:pt x="114" y="658"/>
                  </a:moveTo>
                  <a:lnTo>
                    <a:pt x="114" y="447"/>
                  </a:lnTo>
                  <a:lnTo>
                    <a:pt x="228" y="289"/>
                  </a:lnTo>
                  <a:lnTo>
                    <a:pt x="342" y="184"/>
                  </a:lnTo>
                  <a:lnTo>
                    <a:pt x="513" y="131"/>
                  </a:lnTo>
                  <a:lnTo>
                    <a:pt x="742" y="79"/>
                  </a:lnTo>
                  <a:lnTo>
                    <a:pt x="970" y="79"/>
                  </a:lnTo>
                  <a:lnTo>
                    <a:pt x="1314" y="53"/>
                  </a:lnTo>
                  <a:lnTo>
                    <a:pt x="1428" y="53"/>
                  </a:lnTo>
                  <a:lnTo>
                    <a:pt x="1771" y="53"/>
                  </a:lnTo>
                  <a:lnTo>
                    <a:pt x="2286" y="53"/>
                  </a:lnTo>
                  <a:lnTo>
                    <a:pt x="2571" y="53"/>
                  </a:lnTo>
                  <a:lnTo>
                    <a:pt x="2743" y="53"/>
                  </a:lnTo>
                  <a:lnTo>
                    <a:pt x="10687" y="53"/>
                  </a:lnTo>
                  <a:lnTo>
                    <a:pt x="11030" y="53"/>
                  </a:lnTo>
                  <a:lnTo>
                    <a:pt x="11316" y="79"/>
                  </a:lnTo>
                  <a:lnTo>
                    <a:pt x="11601" y="106"/>
                  </a:lnTo>
                  <a:lnTo>
                    <a:pt x="11944" y="131"/>
                  </a:lnTo>
                  <a:lnTo>
                    <a:pt x="12230" y="184"/>
                  </a:lnTo>
                  <a:lnTo>
                    <a:pt x="12631" y="237"/>
                  </a:lnTo>
                  <a:lnTo>
                    <a:pt x="13773" y="447"/>
                  </a:lnTo>
                  <a:lnTo>
                    <a:pt x="14917" y="658"/>
                  </a:lnTo>
                  <a:lnTo>
                    <a:pt x="15316" y="658"/>
                  </a:lnTo>
                  <a:lnTo>
                    <a:pt x="12859" y="210"/>
                  </a:lnTo>
                  <a:lnTo>
                    <a:pt x="12573" y="157"/>
                  </a:lnTo>
                  <a:lnTo>
                    <a:pt x="12288" y="106"/>
                  </a:lnTo>
                  <a:lnTo>
                    <a:pt x="12002" y="79"/>
                  </a:lnTo>
                  <a:lnTo>
                    <a:pt x="11773" y="27"/>
                  </a:lnTo>
                  <a:lnTo>
                    <a:pt x="11545" y="27"/>
                  </a:lnTo>
                  <a:lnTo>
                    <a:pt x="11373" y="27"/>
                  </a:lnTo>
                  <a:lnTo>
                    <a:pt x="11144" y="27"/>
                  </a:lnTo>
                  <a:lnTo>
                    <a:pt x="10916" y="0"/>
                  </a:ln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 flipH="1">
              <a:off x="4527" y="2945"/>
              <a:ext cx="877" cy="202"/>
            </a:xfrm>
            <a:custGeom>
              <a:avLst/>
              <a:gdLst>
                <a:gd name="T0" fmla="*/ 0 w 2629"/>
                <a:gd name="T1" fmla="*/ 67 h 605"/>
                <a:gd name="T2" fmla="*/ 0 w 2629"/>
                <a:gd name="T3" fmla="*/ 44 h 605"/>
                <a:gd name="T4" fmla="*/ 13 w 2629"/>
                <a:gd name="T5" fmla="*/ 26 h 605"/>
                <a:gd name="T6" fmla="*/ 25 w 2629"/>
                <a:gd name="T7" fmla="*/ 15 h 605"/>
                <a:gd name="T8" fmla="*/ 44 w 2629"/>
                <a:gd name="T9" fmla="*/ 9 h 605"/>
                <a:gd name="T10" fmla="*/ 70 w 2629"/>
                <a:gd name="T11" fmla="*/ 3 h 605"/>
                <a:gd name="T12" fmla="*/ 95 w 2629"/>
                <a:gd name="T13" fmla="*/ 3 h 605"/>
                <a:gd name="T14" fmla="*/ 133 w 2629"/>
                <a:gd name="T15" fmla="*/ 0 h 605"/>
                <a:gd name="T16" fmla="*/ 146 w 2629"/>
                <a:gd name="T17" fmla="*/ 0 h 605"/>
                <a:gd name="T18" fmla="*/ 184 w 2629"/>
                <a:gd name="T19" fmla="*/ 0 h 605"/>
                <a:gd name="T20" fmla="*/ 242 w 2629"/>
                <a:gd name="T21" fmla="*/ 0 h 605"/>
                <a:gd name="T22" fmla="*/ 274 w 2629"/>
                <a:gd name="T23" fmla="*/ 0 h 605"/>
                <a:gd name="T24" fmla="*/ 293 w 2629"/>
                <a:gd name="T25" fmla="*/ 0 h 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29" h="605">
                  <a:moveTo>
                    <a:pt x="0" y="605"/>
                  </a:moveTo>
                  <a:lnTo>
                    <a:pt x="0" y="394"/>
                  </a:lnTo>
                  <a:lnTo>
                    <a:pt x="114" y="236"/>
                  </a:lnTo>
                  <a:lnTo>
                    <a:pt x="228" y="131"/>
                  </a:lnTo>
                  <a:lnTo>
                    <a:pt x="399" y="78"/>
                  </a:lnTo>
                  <a:lnTo>
                    <a:pt x="628" y="26"/>
                  </a:lnTo>
                  <a:lnTo>
                    <a:pt x="856" y="26"/>
                  </a:lnTo>
                  <a:lnTo>
                    <a:pt x="1200" y="0"/>
                  </a:lnTo>
                  <a:lnTo>
                    <a:pt x="1314" y="0"/>
                  </a:lnTo>
                  <a:lnTo>
                    <a:pt x="1657" y="0"/>
                  </a:lnTo>
                  <a:lnTo>
                    <a:pt x="2172" y="0"/>
                  </a:lnTo>
                  <a:lnTo>
                    <a:pt x="2457" y="0"/>
                  </a:lnTo>
                  <a:lnTo>
                    <a:pt x="262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auto">
            <a:xfrm flipH="1">
              <a:off x="336" y="2928"/>
              <a:ext cx="4191" cy="219"/>
            </a:xfrm>
            <a:custGeom>
              <a:avLst/>
              <a:gdLst>
                <a:gd name="T0" fmla="*/ 0 w 12573"/>
                <a:gd name="T1" fmla="*/ 6 h 658"/>
                <a:gd name="T2" fmla="*/ 883 w 12573"/>
                <a:gd name="T3" fmla="*/ 6 h 658"/>
                <a:gd name="T4" fmla="*/ 921 w 12573"/>
                <a:gd name="T5" fmla="*/ 6 h 658"/>
                <a:gd name="T6" fmla="*/ 953 w 12573"/>
                <a:gd name="T7" fmla="*/ 9 h 658"/>
                <a:gd name="T8" fmla="*/ 984 w 12573"/>
                <a:gd name="T9" fmla="*/ 12 h 658"/>
                <a:gd name="T10" fmla="*/ 1022 w 12573"/>
                <a:gd name="T11" fmla="*/ 15 h 658"/>
                <a:gd name="T12" fmla="*/ 1054 w 12573"/>
                <a:gd name="T13" fmla="*/ 20 h 658"/>
                <a:gd name="T14" fmla="*/ 1099 w 12573"/>
                <a:gd name="T15" fmla="*/ 26 h 658"/>
                <a:gd name="T16" fmla="*/ 1226 w 12573"/>
                <a:gd name="T17" fmla="*/ 50 h 658"/>
                <a:gd name="T18" fmla="*/ 1353 w 12573"/>
                <a:gd name="T19" fmla="*/ 73 h 658"/>
                <a:gd name="T20" fmla="*/ 1397 w 12573"/>
                <a:gd name="T21" fmla="*/ 73 h 658"/>
                <a:gd name="T22" fmla="*/ 1124 w 12573"/>
                <a:gd name="T23" fmla="*/ 23 h 658"/>
                <a:gd name="T24" fmla="*/ 1092 w 12573"/>
                <a:gd name="T25" fmla="*/ 17 h 658"/>
                <a:gd name="T26" fmla="*/ 1061 w 12573"/>
                <a:gd name="T27" fmla="*/ 12 h 658"/>
                <a:gd name="T28" fmla="*/ 1029 w 12573"/>
                <a:gd name="T29" fmla="*/ 9 h 658"/>
                <a:gd name="T30" fmla="*/ 1003 w 12573"/>
                <a:gd name="T31" fmla="*/ 3 h 658"/>
                <a:gd name="T32" fmla="*/ 978 w 12573"/>
                <a:gd name="T33" fmla="*/ 3 h 658"/>
                <a:gd name="T34" fmla="*/ 959 w 12573"/>
                <a:gd name="T35" fmla="*/ 3 h 658"/>
                <a:gd name="T36" fmla="*/ 933 w 12573"/>
                <a:gd name="T37" fmla="*/ 3 h 658"/>
                <a:gd name="T38" fmla="*/ 908 w 12573"/>
                <a:gd name="T39" fmla="*/ 0 h 6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573" h="658">
                  <a:moveTo>
                    <a:pt x="0" y="53"/>
                  </a:moveTo>
                  <a:lnTo>
                    <a:pt x="7944" y="53"/>
                  </a:lnTo>
                  <a:lnTo>
                    <a:pt x="8287" y="53"/>
                  </a:lnTo>
                  <a:lnTo>
                    <a:pt x="8573" y="79"/>
                  </a:lnTo>
                  <a:lnTo>
                    <a:pt x="8858" y="106"/>
                  </a:lnTo>
                  <a:lnTo>
                    <a:pt x="9201" y="131"/>
                  </a:lnTo>
                  <a:lnTo>
                    <a:pt x="9487" y="184"/>
                  </a:lnTo>
                  <a:lnTo>
                    <a:pt x="9888" y="237"/>
                  </a:lnTo>
                  <a:lnTo>
                    <a:pt x="11030" y="447"/>
                  </a:lnTo>
                  <a:lnTo>
                    <a:pt x="12174" y="658"/>
                  </a:lnTo>
                  <a:lnTo>
                    <a:pt x="12573" y="658"/>
                  </a:lnTo>
                  <a:lnTo>
                    <a:pt x="10116" y="210"/>
                  </a:lnTo>
                  <a:lnTo>
                    <a:pt x="9830" y="157"/>
                  </a:lnTo>
                  <a:lnTo>
                    <a:pt x="9545" y="106"/>
                  </a:lnTo>
                  <a:lnTo>
                    <a:pt x="9259" y="79"/>
                  </a:lnTo>
                  <a:lnTo>
                    <a:pt x="9030" y="27"/>
                  </a:lnTo>
                  <a:lnTo>
                    <a:pt x="8802" y="27"/>
                  </a:lnTo>
                  <a:lnTo>
                    <a:pt x="8630" y="27"/>
                  </a:lnTo>
                  <a:lnTo>
                    <a:pt x="8401" y="27"/>
                  </a:lnTo>
                  <a:lnTo>
                    <a:pt x="81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auto">
            <a:xfrm flipH="1">
              <a:off x="1803" y="2928"/>
              <a:ext cx="3639" cy="219"/>
            </a:xfrm>
            <a:custGeom>
              <a:avLst/>
              <a:gdLst>
                <a:gd name="T0" fmla="*/ 1213 w 10916"/>
                <a:gd name="T1" fmla="*/ 0 h 658"/>
                <a:gd name="T2" fmla="*/ 165 w 10916"/>
                <a:gd name="T3" fmla="*/ 0 h 658"/>
                <a:gd name="T4" fmla="*/ 133 w 10916"/>
                <a:gd name="T5" fmla="*/ 0 h 658"/>
                <a:gd name="T6" fmla="*/ 76 w 10916"/>
                <a:gd name="T7" fmla="*/ 3 h 658"/>
                <a:gd name="T8" fmla="*/ 63 w 10916"/>
                <a:gd name="T9" fmla="*/ 6 h 658"/>
                <a:gd name="T10" fmla="*/ 38 w 10916"/>
                <a:gd name="T11" fmla="*/ 12 h 658"/>
                <a:gd name="T12" fmla="*/ 25 w 10916"/>
                <a:gd name="T13" fmla="*/ 20 h 658"/>
                <a:gd name="T14" fmla="*/ 13 w 10916"/>
                <a:gd name="T15" fmla="*/ 29 h 658"/>
                <a:gd name="T16" fmla="*/ 6 w 10916"/>
                <a:gd name="T17" fmla="*/ 50 h 658"/>
                <a:gd name="T18" fmla="*/ 0 w 10916"/>
                <a:gd name="T19" fmla="*/ 73 h 658"/>
                <a:gd name="T20" fmla="*/ 13 w 10916"/>
                <a:gd name="T21" fmla="*/ 73 h 6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16" h="658">
                  <a:moveTo>
                    <a:pt x="10916" y="0"/>
                  </a:moveTo>
                  <a:lnTo>
                    <a:pt x="1485" y="0"/>
                  </a:lnTo>
                  <a:lnTo>
                    <a:pt x="1200" y="0"/>
                  </a:lnTo>
                  <a:lnTo>
                    <a:pt x="685" y="27"/>
                  </a:lnTo>
                  <a:lnTo>
                    <a:pt x="571" y="53"/>
                  </a:lnTo>
                  <a:lnTo>
                    <a:pt x="342" y="106"/>
                  </a:lnTo>
                  <a:lnTo>
                    <a:pt x="228" y="184"/>
                  </a:lnTo>
                  <a:lnTo>
                    <a:pt x="114" y="263"/>
                  </a:lnTo>
                  <a:lnTo>
                    <a:pt x="56" y="447"/>
                  </a:lnTo>
                  <a:lnTo>
                    <a:pt x="0" y="658"/>
                  </a:lnTo>
                  <a:lnTo>
                    <a:pt x="114" y="658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0 w 15316"/>
                <a:gd name="T1" fmla="*/ 0 h 656"/>
                <a:gd name="T2" fmla="*/ 13 w 15316"/>
                <a:gd name="T3" fmla="*/ 44 h 656"/>
                <a:gd name="T4" fmla="*/ 44 w 15316"/>
                <a:gd name="T5" fmla="*/ 64 h 656"/>
                <a:gd name="T6" fmla="*/ 102 w 15316"/>
                <a:gd name="T7" fmla="*/ 73 h 656"/>
                <a:gd name="T8" fmla="*/ 152 w 15316"/>
                <a:gd name="T9" fmla="*/ 73 h 656"/>
                <a:gd name="T10" fmla="*/ 190 w 15316"/>
                <a:gd name="T11" fmla="*/ 73 h 656"/>
                <a:gd name="T12" fmla="*/ 254 w 15316"/>
                <a:gd name="T13" fmla="*/ 73 h 656"/>
                <a:gd name="T14" fmla="*/ 330 w 15316"/>
                <a:gd name="T15" fmla="*/ 73 h 656"/>
                <a:gd name="T16" fmla="*/ 419 w 15316"/>
                <a:gd name="T17" fmla="*/ 73 h 656"/>
                <a:gd name="T18" fmla="*/ 514 w 15316"/>
                <a:gd name="T19" fmla="*/ 73 h 656"/>
                <a:gd name="T20" fmla="*/ 616 w 15316"/>
                <a:gd name="T21" fmla="*/ 73 h 656"/>
                <a:gd name="T22" fmla="*/ 718 w 15316"/>
                <a:gd name="T23" fmla="*/ 73 h 656"/>
                <a:gd name="T24" fmla="*/ 819 w 15316"/>
                <a:gd name="T25" fmla="*/ 73 h 656"/>
                <a:gd name="T26" fmla="*/ 908 w 15316"/>
                <a:gd name="T27" fmla="*/ 73 h 656"/>
                <a:gd name="T28" fmla="*/ 997 w 15316"/>
                <a:gd name="T29" fmla="*/ 73 h 656"/>
                <a:gd name="T30" fmla="*/ 1073 w 15316"/>
                <a:gd name="T31" fmla="*/ 73 h 656"/>
                <a:gd name="T32" fmla="*/ 1137 w 15316"/>
                <a:gd name="T33" fmla="*/ 73 h 656"/>
                <a:gd name="T34" fmla="*/ 1181 w 15316"/>
                <a:gd name="T35" fmla="*/ 73 h 656"/>
                <a:gd name="T36" fmla="*/ 1200 w 15316"/>
                <a:gd name="T37" fmla="*/ 73 h 656"/>
                <a:gd name="T38" fmla="*/ 1232 w 15316"/>
                <a:gd name="T39" fmla="*/ 70 h 656"/>
                <a:gd name="T40" fmla="*/ 1283 w 15316"/>
                <a:gd name="T41" fmla="*/ 67 h 656"/>
                <a:gd name="T42" fmla="*/ 1353 w 15316"/>
                <a:gd name="T43" fmla="*/ 59 h 656"/>
                <a:gd name="T44" fmla="*/ 1429 w 15316"/>
                <a:gd name="T45" fmla="*/ 50 h 656"/>
                <a:gd name="T46" fmla="*/ 1702 w 15316"/>
                <a:gd name="T47" fmla="*/ 0 h 656"/>
                <a:gd name="T48" fmla="*/ 1531 w 15316"/>
                <a:gd name="T49" fmla="*/ 23 h 656"/>
                <a:gd name="T50" fmla="*/ 1379 w 15316"/>
                <a:gd name="T51" fmla="*/ 50 h 656"/>
                <a:gd name="T52" fmla="*/ 1321 w 15316"/>
                <a:gd name="T53" fmla="*/ 56 h 656"/>
                <a:gd name="T54" fmla="*/ 1251 w 15316"/>
                <a:gd name="T55" fmla="*/ 61 h 656"/>
                <a:gd name="T56" fmla="*/ 1188 w 15316"/>
                <a:gd name="T57" fmla="*/ 64 h 656"/>
                <a:gd name="T58" fmla="*/ 286 w 15316"/>
                <a:gd name="T59" fmla="*/ 64 h 656"/>
                <a:gd name="T60" fmla="*/ 197 w 15316"/>
                <a:gd name="T61" fmla="*/ 64 h 656"/>
                <a:gd name="T62" fmla="*/ 146 w 15316"/>
                <a:gd name="T63" fmla="*/ 64 h 656"/>
                <a:gd name="T64" fmla="*/ 82 w 15316"/>
                <a:gd name="T65" fmla="*/ 61 h 656"/>
                <a:gd name="T66" fmla="*/ 38 w 15316"/>
                <a:gd name="T67" fmla="*/ 50 h 656"/>
                <a:gd name="T68" fmla="*/ 13 w 15316"/>
                <a:gd name="T69" fmla="*/ 23 h 656"/>
                <a:gd name="T70" fmla="*/ 13 w 15316"/>
                <a:gd name="T71" fmla="*/ 0 h 6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  <a:lnTo>
                    <a:pt x="2743" y="577"/>
                  </a:lnTo>
                  <a:lnTo>
                    <a:pt x="2571" y="577"/>
                  </a:lnTo>
                  <a:lnTo>
                    <a:pt x="2286" y="577"/>
                  </a:lnTo>
                  <a:lnTo>
                    <a:pt x="1771" y="577"/>
                  </a:lnTo>
                  <a:lnTo>
                    <a:pt x="1428" y="577"/>
                  </a:lnTo>
                  <a:lnTo>
                    <a:pt x="1314" y="577"/>
                  </a:lnTo>
                  <a:lnTo>
                    <a:pt x="970" y="577"/>
                  </a:lnTo>
                  <a:lnTo>
                    <a:pt x="742" y="552"/>
                  </a:lnTo>
                  <a:lnTo>
                    <a:pt x="513" y="526"/>
                  </a:lnTo>
                  <a:lnTo>
                    <a:pt x="342" y="446"/>
                  </a:lnTo>
                  <a:lnTo>
                    <a:pt x="228" y="341"/>
                  </a:lnTo>
                  <a:lnTo>
                    <a:pt x="114" y="21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auto">
            <a:xfrm flipH="1">
              <a:off x="336" y="3147"/>
              <a:ext cx="5106" cy="219"/>
            </a:xfrm>
            <a:custGeom>
              <a:avLst/>
              <a:gdLst>
                <a:gd name="T0" fmla="*/ 13 w 15316"/>
                <a:gd name="T1" fmla="*/ 0 h 656"/>
                <a:gd name="T2" fmla="*/ 0 w 15316"/>
                <a:gd name="T3" fmla="*/ 0 h 656"/>
                <a:gd name="T4" fmla="*/ 6 w 15316"/>
                <a:gd name="T5" fmla="*/ 23 h 656"/>
                <a:gd name="T6" fmla="*/ 13 w 15316"/>
                <a:gd name="T7" fmla="*/ 44 h 656"/>
                <a:gd name="T8" fmla="*/ 25 w 15316"/>
                <a:gd name="T9" fmla="*/ 56 h 656"/>
                <a:gd name="T10" fmla="*/ 44 w 15316"/>
                <a:gd name="T11" fmla="*/ 64 h 656"/>
                <a:gd name="T12" fmla="*/ 70 w 15316"/>
                <a:gd name="T13" fmla="*/ 70 h 656"/>
                <a:gd name="T14" fmla="*/ 102 w 15316"/>
                <a:gd name="T15" fmla="*/ 73 h 656"/>
                <a:gd name="T16" fmla="*/ 133 w 15316"/>
                <a:gd name="T17" fmla="*/ 73 h 656"/>
                <a:gd name="T18" fmla="*/ 152 w 15316"/>
                <a:gd name="T19" fmla="*/ 73 h 656"/>
                <a:gd name="T20" fmla="*/ 165 w 15316"/>
                <a:gd name="T21" fmla="*/ 73 h 656"/>
                <a:gd name="T22" fmla="*/ 190 w 15316"/>
                <a:gd name="T23" fmla="*/ 73 h 656"/>
                <a:gd name="T24" fmla="*/ 222 w 15316"/>
                <a:gd name="T25" fmla="*/ 73 h 656"/>
                <a:gd name="T26" fmla="*/ 254 w 15316"/>
                <a:gd name="T27" fmla="*/ 73 h 656"/>
                <a:gd name="T28" fmla="*/ 292 w 15316"/>
                <a:gd name="T29" fmla="*/ 73 h 656"/>
                <a:gd name="T30" fmla="*/ 330 w 15316"/>
                <a:gd name="T31" fmla="*/ 73 h 656"/>
                <a:gd name="T32" fmla="*/ 375 w 15316"/>
                <a:gd name="T33" fmla="*/ 73 h 656"/>
                <a:gd name="T34" fmla="*/ 419 w 15316"/>
                <a:gd name="T35" fmla="*/ 73 h 656"/>
                <a:gd name="T36" fmla="*/ 464 w 15316"/>
                <a:gd name="T37" fmla="*/ 73 h 656"/>
                <a:gd name="T38" fmla="*/ 514 w 15316"/>
                <a:gd name="T39" fmla="*/ 73 h 656"/>
                <a:gd name="T40" fmla="*/ 565 w 15316"/>
                <a:gd name="T41" fmla="*/ 73 h 656"/>
                <a:gd name="T42" fmla="*/ 616 w 15316"/>
                <a:gd name="T43" fmla="*/ 73 h 656"/>
                <a:gd name="T44" fmla="*/ 667 w 15316"/>
                <a:gd name="T45" fmla="*/ 73 h 656"/>
                <a:gd name="T46" fmla="*/ 718 w 15316"/>
                <a:gd name="T47" fmla="*/ 73 h 656"/>
                <a:gd name="T48" fmla="*/ 768 w 15316"/>
                <a:gd name="T49" fmla="*/ 73 h 656"/>
                <a:gd name="T50" fmla="*/ 819 w 15316"/>
                <a:gd name="T51" fmla="*/ 73 h 656"/>
                <a:gd name="T52" fmla="*/ 864 w 15316"/>
                <a:gd name="T53" fmla="*/ 73 h 656"/>
                <a:gd name="T54" fmla="*/ 908 w 15316"/>
                <a:gd name="T55" fmla="*/ 73 h 656"/>
                <a:gd name="T56" fmla="*/ 953 w 15316"/>
                <a:gd name="T57" fmla="*/ 73 h 656"/>
                <a:gd name="T58" fmla="*/ 997 w 15316"/>
                <a:gd name="T59" fmla="*/ 73 h 656"/>
                <a:gd name="T60" fmla="*/ 1042 w 15316"/>
                <a:gd name="T61" fmla="*/ 73 h 656"/>
                <a:gd name="T62" fmla="*/ 1073 w 15316"/>
                <a:gd name="T63" fmla="*/ 73 h 656"/>
                <a:gd name="T64" fmla="*/ 1105 w 15316"/>
                <a:gd name="T65" fmla="*/ 73 h 656"/>
                <a:gd name="T66" fmla="*/ 1137 w 15316"/>
                <a:gd name="T67" fmla="*/ 73 h 656"/>
                <a:gd name="T68" fmla="*/ 1162 w 15316"/>
                <a:gd name="T69" fmla="*/ 73 h 656"/>
                <a:gd name="T70" fmla="*/ 1181 w 15316"/>
                <a:gd name="T71" fmla="*/ 73 h 656"/>
                <a:gd name="T72" fmla="*/ 1194 w 15316"/>
                <a:gd name="T73" fmla="*/ 73 h 656"/>
                <a:gd name="T74" fmla="*/ 1200 w 15316"/>
                <a:gd name="T75" fmla="*/ 73 h 656"/>
                <a:gd name="T76" fmla="*/ 1207 w 15316"/>
                <a:gd name="T77" fmla="*/ 73 h 656"/>
                <a:gd name="T78" fmla="*/ 1232 w 15316"/>
                <a:gd name="T79" fmla="*/ 70 h 656"/>
                <a:gd name="T80" fmla="*/ 1257 w 15316"/>
                <a:gd name="T81" fmla="*/ 70 h 656"/>
                <a:gd name="T82" fmla="*/ 1283 w 15316"/>
                <a:gd name="T83" fmla="*/ 67 h 656"/>
                <a:gd name="T84" fmla="*/ 1321 w 15316"/>
                <a:gd name="T85" fmla="*/ 64 h 656"/>
                <a:gd name="T86" fmla="*/ 1353 w 15316"/>
                <a:gd name="T87" fmla="*/ 59 h 656"/>
                <a:gd name="T88" fmla="*/ 1398 w 15316"/>
                <a:gd name="T89" fmla="*/ 56 h 656"/>
                <a:gd name="T90" fmla="*/ 1429 w 15316"/>
                <a:gd name="T91" fmla="*/ 50 h 656"/>
                <a:gd name="T92" fmla="*/ 1569 w 15316"/>
                <a:gd name="T93" fmla="*/ 23 h 656"/>
                <a:gd name="T94" fmla="*/ 1702 w 15316"/>
                <a:gd name="T95" fmla="*/ 0 h 656"/>
                <a:gd name="T96" fmla="*/ 1658 w 15316"/>
                <a:gd name="T97" fmla="*/ 0 h 656"/>
                <a:gd name="T98" fmla="*/ 1531 w 15316"/>
                <a:gd name="T99" fmla="*/ 23 h 656"/>
                <a:gd name="T100" fmla="*/ 1404 w 15316"/>
                <a:gd name="T101" fmla="*/ 47 h 656"/>
                <a:gd name="T102" fmla="*/ 1379 w 15316"/>
                <a:gd name="T103" fmla="*/ 50 h 656"/>
                <a:gd name="T104" fmla="*/ 1353 w 15316"/>
                <a:gd name="T105" fmla="*/ 53 h 656"/>
                <a:gd name="T106" fmla="*/ 1321 w 15316"/>
                <a:gd name="T107" fmla="*/ 56 h 656"/>
                <a:gd name="T108" fmla="*/ 1290 w 15316"/>
                <a:gd name="T109" fmla="*/ 59 h 656"/>
                <a:gd name="T110" fmla="*/ 1251 w 15316"/>
                <a:gd name="T111" fmla="*/ 61 h 656"/>
                <a:gd name="T112" fmla="*/ 1219 w 15316"/>
                <a:gd name="T113" fmla="*/ 64 h 656"/>
                <a:gd name="T114" fmla="*/ 1188 w 15316"/>
                <a:gd name="T115" fmla="*/ 64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316" h="656">
                  <a:moveTo>
                    <a:pt x="114" y="0"/>
                  </a:moveTo>
                  <a:lnTo>
                    <a:pt x="0" y="0"/>
                  </a:lnTo>
                  <a:lnTo>
                    <a:pt x="56" y="210"/>
                  </a:lnTo>
                  <a:lnTo>
                    <a:pt x="114" y="394"/>
                  </a:lnTo>
                  <a:lnTo>
                    <a:pt x="228" y="499"/>
                  </a:lnTo>
                  <a:lnTo>
                    <a:pt x="399" y="577"/>
                  </a:lnTo>
                  <a:lnTo>
                    <a:pt x="628" y="630"/>
                  </a:lnTo>
                  <a:lnTo>
                    <a:pt x="914" y="656"/>
                  </a:lnTo>
                  <a:lnTo>
                    <a:pt x="1200" y="656"/>
                  </a:lnTo>
                  <a:lnTo>
                    <a:pt x="1371" y="656"/>
                  </a:lnTo>
                  <a:lnTo>
                    <a:pt x="1485" y="656"/>
                  </a:lnTo>
                  <a:lnTo>
                    <a:pt x="1714" y="656"/>
                  </a:lnTo>
                  <a:lnTo>
                    <a:pt x="2000" y="656"/>
                  </a:lnTo>
                  <a:lnTo>
                    <a:pt x="2286" y="656"/>
                  </a:lnTo>
                  <a:lnTo>
                    <a:pt x="2629" y="656"/>
                  </a:lnTo>
                  <a:lnTo>
                    <a:pt x="2971" y="656"/>
                  </a:lnTo>
                  <a:lnTo>
                    <a:pt x="3372" y="656"/>
                  </a:lnTo>
                  <a:lnTo>
                    <a:pt x="3771" y="656"/>
                  </a:lnTo>
                  <a:lnTo>
                    <a:pt x="4172" y="656"/>
                  </a:lnTo>
                  <a:lnTo>
                    <a:pt x="4629" y="656"/>
                  </a:lnTo>
                  <a:lnTo>
                    <a:pt x="5086" y="656"/>
                  </a:lnTo>
                  <a:lnTo>
                    <a:pt x="5544" y="656"/>
                  </a:lnTo>
                  <a:lnTo>
                    <a:pt x="6001" y="656"/>
                  </a:lnTo>
                  <a:lnTo>
                    <a:pt x="6458" y="656"/>
                  </a:lnTo>
                  <a:lnTo>
                    <a:pt x="6915" y="656"/>
                  </a:lnTo>
                  <a:lnTo>
                    <a:pt x="7372" y="656"/>
                  </a:lnTo>
                  <a:lnTo>
                    <a:pt x="7772" y="656"/>
                  </a:lnTo>
                  <a:lnTo>
                    <a:pt x="8173" y="656"/>
                  </a:lnTo>
                  <a:lnTo>
                    <a:pt x="8572" y="656"/>
                  </a:lnTo>
                  <a:lnTo>
                    <a:pt x="8972" y="656"/>
                  </a:lnTo>
                  <a:lnTo>
                    <a:pt x="9373" y="656"/>
                  </a:lnTo>
                  <a:lnTo>
                    <a:pt x="9658" y="656"/>
                  </a:lnTo>
                  <a:lnTo>
                    <a:pt x="9944" y="656"/>
                  </a:lnTo>
                  <a:lnTo>
                    <a:pt x="10230" y="656"/>
                  </a:lnTo>
                  <a:lnTo>
                    <a:pt x="10459" y="656"/>
                  </a:lnTo>
                  <a:lnTo>
                    <a:pt x="10630" y="656"/>
                  </a:lnTo>
                  <a:lnTo>
                    <a:pt x="10744" y="656"/>
                  </a:lnTo>
                  <a:lnTo>
                    <a:pt x="10802" y="656"/>
                  </a:lnTo>
                  <a:lnTo>
                    <a:pt x="10858" y="656"/>
                  </a:lnTo>
                  <a:lnTo>
                    <a:pt x="11088" y="630"/>
                  </a:lnTo>
                  <a:lnTo>
                    <a:pt x="11316" y="630"/>
                  </a:lnTo>
                  <a:lnTo>
                    <a:pt x="11545" y="604"/>
                  </a:lnTo>
                  <a:lnTo>
                    <a:pt x="11888" y="577"/>
                  </a:lnTo>
                  <a:lnTo>
                    <a:pt x="12174" y="526"/>
                  </a:lnTo>
                  <a:lnTo>
                    <a:pt x="12573" y="499"/>
                  </a:lnTo>
                  <a:lnTo>
                    <a:pt x="12859" y="446"/>
                  </a:lnTo>
                  <a:lnTo>
                    <a:pt x="14116" y="210"/>
                  </a:lnTo>
                  <a:lnTo>
                    <a:pt x="15316" y="0"/>
                  </a:lnTo>
                  <a:lnTo>
                    <a:pt x="14917" y="0"/>
                  </a:lnTo>
                  <a:lnTo>
                    <a:pt x="13773" y="210"/>
                  </a:lnTo>
                  <a:lnTo>
                    <a:pt x="12631" y="420"/>
                  </a:lnTo>
                  <a:lnTo>
                    <a:pt x="12402" y="446"/>
                  </a:lnTo>
                  <a:lnTo>
                    <a:pt x="12174" y="473"/>
                  </a:lnTo>
                  <a:lnTo>
                    <a:pt x="11888" y="499"/>
                  </a:lnTo>
                  <a:lnTo>
                    <a:pt x="11601" y="526"/>
                  </a:lnTo>
                  <a:lnTo>
                    <a:pt x="11259" y="552"/>
                  </a:lnTo>
                  <a:lnTo>
                    <a:pt x="10972" y="577"/>
                  </a:lnTo>
                  <a:lnTo>
                    <a:pt x="10687" y="57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auto">
            <a:xfrm flipH="1">
              <a:off x="1879" y="3147"/>
              <a:ext cx="3525" cy="192"/>
            </a:xfrm>
            <a:custGeom>
              <a:avLst/>
              <a:gdLst>
                <a:gd name="T0" fmla="*/ 1175 w 10573"/>
                <a:gd name="T1" fmla="*/ 64 h 577"/>
                <a:gd name="T2" fmla="*/ 292 w 10573"/>
                <a:gd name="T3" fmla="*/ 64 h 577"/>
                <a:gd name="T4" fmla="*/ 273 w 10573"/>
                <a:gd name="T5" fmla="*/ 64 h 577"/>
                <a:gd name="T6" fmla="*/ 241 w 10573"/>
                <a:gd name="T7" fmla="*/ 64 h 577"/>
                <a:gd name="T8" fmla="*/ 184 w 10573"/>
                <a:gd name="T9" fmla="*/ 64 h 577"/>
                <a:gd name="T10" fmla="*/ 146 w 10573"/>
                <a:gd name="T11" fmla="*/ 64 h 577"/>
                <a:gd name="T12" fmla="*/ 133 w 10573"/>
                <a:gd name="T13" fmla="*/ 64 h 577"/>
                <a:gd name="T14" fmla="*/ 95 w 10573"/>
                <a:gd name="T15" fmla="*/ 64 h 577"/>
                <a:gd name="T16" fmla="*/ 70 w 10573"/>
                <a:gd name="T17" fmla="*/ 61 h 577"/>
                <a:gd name="T18" fmla="*/ 44 w 10573"/>
                <a:gd name="T19" fmla="*/ 58 h 577"/>
                <a:gd name="T20" fmla="*/ 25 w 10573"/>
                <a:gd name="T21" fmla="*/ 49 h 577"/>
                <a:gd name="T22" fmla="*/ 13 w 10573"/>
                <a:gd name="T23" fmla="*/ 38 h 577"/>
                <a:gd name="T24" fmla="*/ 0 w 10573"/>
                <a:gd name="T25" fmla="*/ 23 h 577"/>
                <a:gd name="T26" fmla="*/ 0 w 10573"/>
                <a:gd name="T27" fmla="*/ 0 h 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573" h="577">
                  <a:moveTo>
                    <a:pt x="10573" y="577"/>
                  </a:moveTo>
                  <a:lnTo>
                    <a:pt x="2629" y="577"/>
                  </a:lnTo>
                  <a:lnTo>
                    <a:pt x="2457" y="577"/>
                  </a:lnTo>
                  <a:lnTo>
                    <a:pt x="2172" y="577"/>
                  </a:lnTo>
                  <a:lnTo>
                    <a:pt x="1657" y="577"/>
                  </a:lnTo>
                  <a:lnTo>
                    <a:pt x="1314" y="577"/>
                  </a:lnTo>
                  <a:lnTo>
                    <a:pt x="1200" y="577"/>
                  </a:lnTo>
                  <a:lnTo>
                    <a:pt x="856" y="577"/>
                  </a:lnTo>
                  <a:lnTo>
                    <a:pt x="628" y="552"/>
                  </a:lnTo>
                  <a:lnTo>
                    <a:pt x="399" y="526"/>
                  </a:lnTo>
                  <a:lnTo>
                    <a:pt x="228" y="446"/>
                  </a:lnTo>
                  <a:lnTo>
                    <a:pt x="114" y="341"/>
                  </a:lnTo>
                  <a:lnTo>
                    <a:pt x="0" y="21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auto">
            <a:xfrm flipH="1">
              <a:off x="1593" y="2945"/>
              <a:ext cx="2934" cy="132"/>
            </a:xfrm>
            <a:custGeom>
              <a:avLst/>
              <a:gdLst>
                <a:gd name="T0" fmla="*/ 953 w 8802"/>
                <a:gd name="T1" fmla="*/ 3 h 394"/>
                <a:gd name="T2" fmla="*/ 921 w 8802"/>
                <a:gd name="T3" fmla="*/ 0 h 394"/>
                <a:gd name="T4" fmla="*/ 883 w 8802"/>
                <a:gd name="T5" fmla="*/ 0 h 394"/>
                <a:gd name="T6" fmla="*/ 0 w 8802"/>
                <a:gd name="T7" fmla="*/ 0 h 394"/>
                <a:gd name="T8" fmla="*/ 0 w 8802"/>
                <a:gd name="T9" fmla="*/ 44 h 394"/>
                <a:gd name="T10" fmla="*/ 933 w 8802"/>
                <a:gd name="T11" fmla="*/ 44 h 394"/>
                <a:gd name="T12" fmla="*/ 946 w 8802"/>
                <a:gd name="T13" fmla="*/ 41 h 394"/>
                <a:gd name="T14" fmla="*/ 965 w 8802"/>
                <a:gd name="T15" fmla="*/ 36 h 394"/>
                <a:gd name="T16" fmla="*/ 972 w 8802"/>
                <a:gd name="T17" fmla="*/ 32 h 394"/>
                <a:gd name="T18" fmla="*/ 978 w 8802"/>
                <a:gd name="T19" fmla="*/ 23 h 394"/>
                <a:gd name="T20" fmla="*/ 978 w 8802"/>
                <a:gd name="T21" fmla="*/ 21 h 394"/>
                <a:gd name="T22" fmla="*/ 978 w 8802"/>
                <a:gd name="T23" fmla="*/ 12 h 394"/>
                <a:gd name="T24" fmla="*/ 972 w 8802"/>
                <a:gd name="T25" fmla="*/ 9 h 394"/>
                <a:gd name="T26" fmla="*/ 953 w 8802"/>
                <a:gd name="T27" fmla="*/ 3 h 394"/>
                <a:gd name="T28" fmla="*/ 953 w 8802"/>
                <a:gd name="T29" fmla="*/ 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02" h="394">
                  <a:moveTo>
                    <a:pt x="8573" y="26"/>
                  </a:moveTo>
                  <a:lnTo>
                    <a:pt x="8287" y="0"/>
                  </a:lnTo>
                  <a:lnTo>
                    <a:pt x="794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8401" y="394"/>
                  </a:lnTo>
                  <a:lnTo>
                    <a:pt x="8516" y="367"/>
                  </a:lnTo>
                  <a:lnTo>
                    <a:pt x="8688" y="316"/>
                  </a:lnTo>
                  <a:lnTo>
                    <a:pt x="8744" y="289"/>
                  </a:lnTo>
                  <a:lnTo>
                    <a:pt x="8802" y="210"/>
                  </a:lnTo>
                  <a:lnTo>
                    <a:pt x="8802" y="184"/>
                  </a:lnTo>
                  <a:lnTo>
                    <a:pt x="8802" y="104"/>
                  </a:lnTo>
                  <a:lnTo>
                    <a:pt x="8744" y="78"/>
                  </a:lnTo>
                  <a:lnTo>
                    <a:pt x="8573" y="2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 flipH="1">
              <a:off x="1670" y="2945"/>
              <a:ext cx="209" cy="9"/>
            </a:xfrm>
            <a:custGeom>
              <a:avLst/>
              <a:gdLst>
                <a:gd name="T0" fmla="*/ 69 w 629"/>
                <a:gd name="T1" fmla="*/ 3 h 26"/>
                <a:gd name="T2" fmla="*/ 38 w 629"/>
                <a:gd name="T3" fmla="*/ 0 h 26"/>
                <a:gd name="T4" fmla="*/ 0 w 6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9" h="26">
                  <a:moveTo>
                    <a:pt x="629" y="26"/>
                  </a:moveTo>
                  <a:lnTo>
                    <a:pt x="343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auto">
            <a:xfrm flipH="1">
              <a:off x="1879" y="2945"/>
              <a:ext cx="2648" cy="132"/>
            </a:xfrm>
            <a:custGeom>
              <a:avLst/>
              <a:gdLst>
                <a:gd name="T0" fmla="*/ 883 w 7944"/>
                <a:gd name="T1" fmla="*/ 0 h 394"/>
                <a:gd name="T2" fmla="*/ 0 w 7944"/>
                <a:gd name="T3" fmla="*/ 0 h 394"/>
                <a:gd name="T4" fmla="*/ 0 w 7944"/>
                <a:gd name="T5" fmla="*/ 44 h 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44" h="394">
                  <a:moveTo>
                    <a:pt x="7944" y="0"/>
                  </a:move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 flipH="1">
              <a:off x="1593" y="2954"/>
              <a:ext cx="2934" cy="123"/>
            </a:xfrm>
            <a:custGeom>
              <a:avLst/>
              <a:gdLst>
                <a:gd name="T0" fmla="*/ 0 w 8802"/>
                <a:gd name="T1" fmla="*/ 41 h 368"/>
                <a:gd name="T2" fmla="*/ 933 w 8802"/>
                <a:gd name="T3" fmla="*/ 41 h 368"/>
                <a:gd name="T4" fmla="*/ 946 w 8802"/>
                <a:gd name="T5" fmla="*/ 38 h 368"/>
                <a:gd name="T6" fmla="*/ 965 w 8802"/>
                <a:gd name="T7" fmla="*/ 32 h 368"/>
                <a:gd name="T8" fmla="*/ 972 w 8802"/>
                <a:gd name="T9" fmla="*/ 29 h 368"/>
                <a:gd name="T10" fmla="*/ 978 w 8802"/>
                <a:gd name="T11" fmla="*/ 21 h 368"/>
                <a:gd name="T12" fmla="*/ 978 w 8802"/>
                <a:gd name="T13" fmla="*/ 18 h 368"/>
                <a:gd name="T14" fmla="*/ 978 w 8802"/>
                <a:gd name="T15" fmla="*/ 9 h 368"/>
                <a:gd name="T16" fmla="*/ 972 w 8802"/>
                <a:gd name="T17" fmla="*/ 6 h 368"/>
                <a:gd name="T18" fmla="*/ 953 w 8802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02" h="368">
                  <a:moveTo>
                    <a:pt x="0" y="368"/>
                  </a:moveTo>
                  <a:lnTo>
                    <a:pt x="8401" y="368"/>
                  </a:lnTo>
                  <a:lnTo>
                    <a:pt x="8516" y="341"/>
                  </a:lnTo>
                  <a:lnTo>
                    <a:pt x="8688" y="290"/>
                  </a:lnTo>
                  <a:lnTo>
                    <a:pt x="8744" y="263"/>
                  </a:lnTo>
                  <a:lnTo>
                    <a:pt x="8802" y="184"/>
                  </a:lnTo>
                  <a:lnTo>
                    <a:pt x="8802" y="158"/>
                  </a:lnTo>
                  <a:lnTo>
                    <a:pt x="8802" y="78"/>
                  </a:lnTo>
                  <a:lnTo>
                    <a:pt x="8744" y="52"/>
                  </a:lnTo>
                  <a:lnTo>
                    <a:pt x="85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933 w 8744"/>
                <a:gd name="T1" fmla="*/ 0 h 499"/>
                <a:gd name="T2" fmla="*/ 0 w 8744"/>
                <a:gd name="T3" fmla="*/ 0 h 499"/>
                <a:gd name="T4" fmla="*/ 0 w 8744"/>
                <a:gd name="T5" fmla="*/ 55 h 499"/>
                <a:gd name="T6" fmla="*/ 920 w 8744"/>
                <a:gd name="T7" fmla="*/ 55 h 499"/>
                <a:gd name="T8" fmla="*/ 939 w 8744"/>
                <a:gd name="T9" fmla="*/ 53 h 499"/>
                <a:gd name="T10" fmla="*/ 952 w 8744"/>
                <a:gd name="T11" fmla="*/ 47 h 499"/>
                <a:gd name="T12" fmla="*/ 965 w 8744"/>
                <a:gd name="T13" fmla="*/ 38 h 499"/>
                <a:gd name="T14" fmla="*/ 971 w 8744"/>
                <a:gd name="T15" fmla="*/ 29 h 499"/>
                <a:gd name="T16" fmla="*/ 965 w 8744"/>
                <a:gd name="T17" fmla="*/ 18 h 499"/>
                <a:gd name="T18" fmla="*/ 958 w 8744"/>
                <a:gd name="T19" fmla="*/ 12 h 499"/>
                <a:gd name="T20" fmla="*/ 946 w 8744"/>
                <a:gd name="T21" fmla="*/ 3 h 499"/>
                <a:gd name="T22" fmla="*/ 933 w 8744"/>
                <a:gd name="T23" fmla="*/ 0 h 499"/>
                <a:gd name="T24" fmla="*/ 933 w 8744"/>
                <a:gd name="T25" fmla="*/ 0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44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auto">
            <a:xfrm flipH="1">
              <a:off x="1727" y="3077"/>
              <a:ext cx="2800" cy="166"/>
            </a:xfrm>
            <a:custGeom>
              <a:avLst/>
              <a:gdLst>
                <a:gd name="T0" fmla="*/ 933 w 8401"/>
                <a:gd name="T1" fmla="*/ 0 h 499"/>
                <a:gd name="T2" fmla="*/ 0 w 8401"/>
                <a:gd name="T3" fmla="*/ 0 h 499"/>
                <a:gd name="T4" fmla="*/ 0 w 8401"/>
                <a:gd name="T5" fmla="*/ 55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01" h="499">
                  <a:moveTo>
                    <a:pt x="8401" y="0"/>
                  </a:moveTo>
                  <a:lnTo>
                    <a:pt x="0" y="0"/>
                  </a:lnTo>
                  <a:lnTo>
                    <a:pt x="0" y="49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auto">
            <a:xfrm flipH="1">
              <a:off x="1613" y="3077"/>
              <a:ext cx="2914" cy="166"/>
            </a:xfrm>
            <a:custGeom>
              <a:avLst/>
              <a:gdLst>
                <a:gd name="T0" fmla="*/ 0 w 8744"/>
                <a:gd name="T1" fmla="*/ 55 h 499"/>
                <a:gd name="T2" fmla="*/ 920 w 8744"/>
                <a:gd name="T3" fmla="*/ 55 h 499"/>
                <a:gd name="T4" fmla="*/ 939 w 8744"/>
                <a:gd name="T5" fmla="*/ 53 h 499"/>
                <a:gd name="T6" fmla="*/ 952 w 8744"/>
                <a:gd name="T7" fmla="*/ 47 h 499"/>
                <a:gd name="T8" fmla="*/ 965 w 8744"/>
                <a:gd name="T9" fmla="*/ 38 h 499"/>
                <a:gd name="T10" fmla="*/ 971 w 8744"/>
                <a:gd name="T11" fmla="*/ 29 h 499"/>
                <a:gd name="T12" fmla="*/ 965 w 8744"/>
                <a:gd name="T13" fmla="*/ 18 h 499"/>
                <a:gd name="T14" fmla="*/ 958 w 8744"/>
                <a:gd name="T15" fmla="*/ 12 h 499"/>
                <a:gd name="T16" fmla="*/ 946 w 8744"/>
                <a:gd name="T17" fmla="*/ 3 h 499"/>
                <a:gd name="T18" fmla="*/ 933 w 8744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44" h="499">
                  <a:moveTo>
                    <a:pt x="0" y="499"/>
                  </a:moveTo>
                  <a:lnTo>
                    <a:pt x="8287" y="499"/>
                  </a:lnTo>
                  <a:lnTo>
                    <a:pt x="8459" y="474"/>
                  </a:lnTo>
                  <a:lnTo>
                    <a:pt x="8573" y="421"/>
                  </a:lnTo>
                  <a:lnTo>
                    <a:pt x="8688" y="342"/>
                  </a:lnTo>
                  <a:lnTo>
                    <a:pt x="8744" y="262"/>
                  </a:lnTo>
                  <a:lnTo>
                    <a:pt x="8688" y="158"/>
                  </a:lnTo>
                  <a:lnTo>
                    <a:pt x="8630" y="105"/>
                  </a:lnTo>
                  <a:lnTo>
                    <a:pt x="8516" y="26"/>
                  </a:lnTo>
                  <a:lnTo>
                    <a:pt x="840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w 8459"/>
                <a:gd name="T21" fmla="*/ 0 h 289"/>
                <a:gd name="T22" fmla="*/ 0 w 8459"/>
                <a:gd name="T23" fmla="*/ 32 h 289"/>
                <a:gd name="T24" fmla="*/ 0 w 8459"/>
                <a:gd name="T25" fmla="*/ 32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  <a:lnTo>
                    <a:pt x="0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 flipH="1">
              <a:off x="1708" y="3243"/>
              <a:ext cx="2819" cy="96"/>
            </a:xfrm>
            <a:custGeom>
              <a:avLst/>
              <a:gdLst>
                <a:gd name="T0" fmla="*/ 0 w 8459"/>
                <a:gd name="T1" fmla="*/ 32 h 289"/>
                <a:gd name="T2" fmla="*/ 882 w 8459"/>
                <a:gd name="T3" fmla="*/ 32 h 289"/>
                <a:gd name="T4" fmla="*/ 888 w 8459"/>
                <a:gd name="T5" fmla="*/ 32 h 289"/>
                <a:gd name="T6" fmla="*/ 895 w 8459"/>
                <a:gd name="T7" fmla="*/ 29 h 289"/>
                <a:gd name="T8" fmla="*/ 908 w 8459"/>
                <a:gd name="T9" fmla="*/ 26 h 289"/>
                <a:gd name="T10" fmla="*/ 920 w 8459"/>
                <a:gd name="T11" fmla="*/ 20 h 289"/>
                <a:gd name="T12" fmla="*/ 933 w 8459"/>
                <a:gd name="T13" fmla="*/ 15 h 289"/>
                <a:gd name="T14" fmla="*/ 939 w 8459"/>
                <a:gd name="T15" fmla="*/ 9 h 289"/>
                <a:gd name="T16" fmla="*/ 933 w 8459"/>
                <a:gd name="T17" fmla="*/ 3 h 289"/>
                <a:gd name="T18" fmla="*/ 920 w 8459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59" h="289">
                  <a:moveTo>
                    <a:pt x="0" y="289"/>
                  </a:moveTo>
                  <a:lnTo>
                    <a:pt x="7944" y="289"/>
                  </a:lnTo>
                  <a:lnTo>
                    <a:pt x="8001" y="289"/>
                  </a:lnTo>
                  <a:lnTo>
                    <a:pt x="8059" y="264"/>
                  </a:lnTo>
                  <a:lnTo>
                    <a:pt x="8173" y="238"/>
                  </a:lnTo>
                  <a:lnTo>
                    <a:pt x="8287" y="185"/>
                  </a:lnTo>
                  <a:lnTo>
                    <a:pt x="8401" y="132"/>
                  </a:lnTo>
                  <a:lnTo>
                    <a:pt x="8459" y="79"/>
                  </a:lnTo>
                  <a:lnTo>
                    <a:pt x="8401" y="26"/>
                  </a:lnTo>
                  <a:lnTo>
                    <a:pt x="828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 flipH="1">
              <a:off x="1765" y="3243"/>
              <a:ext cx="2762" cy="96"/>
            </a:xfrm>
            <a:custGeom>
              <a:avLst/>
              <a:gdLst>
                <a:gd name="T0" fmla="*/ 921 w 8287"/>
                <a:gd name="T1" fmla="*/ 0 h 289"/>
                <a:gd name="T2" fmla="*/ 0 w 8287"/>
                <a:gd name="T3" fmla="*/ 0 h 289"/>
                <a:gd name="T4" fmla="*/ 0 w 8287"/>
                <a:gd name="T5" fmla="*/ 32 h 2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87" h="289">
                  <a:moveTo>
                    <a:pt x="8287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w 3086"/>
                <a:gd name="T99" fmla="*/ 128 h 11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FFE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auto">
            <a:xfrm flipH="1">
              <a:off x="851" y="2954"/>
              <a:ext cx="1028" cy="385"/>
            </a:xfrm>
            <a:custGeom>
              <a:avLst/>
              <a:gdLst>
                <a:gd name="T0" fmla="*/ 0 w 3086"/>
                <a:gd name="T1" fmla="*/ 128 h 1156"/>
                <a:gd name="T2" fmla="*/ 32 w 3086"/>
                <a:gd name="T3" fmla="*/ 128 h 1156"/>
                <a:gd name="T4" fmla="*/ 64 w 3086"/>
                <a:gd name="T5" fmla="*/ 126 h 1156"/>
                <a:gd name="T6" fmla="*/ 101 w 3086"/>
                <a:gd name="T7" fmla="*/ 123 h 1156"/>
                <a:gd name="T8" fmla="*/ 133 w 3086"/>
                <a:gd name="T9" fmla="*/ 120 h 1156"/>
                <a:gd name="T10" fmla="*/ 165 w 3086"/>
                <a:gd name="T11" fmla="*/ 117 h 1156"/>
                <a:gd name="T12" fmla="*/ 190 w 3086"/>
                <a:gd name="T13" fmla="*/ 114 h 1156"/>
                <a:gd name="T14" fmla="*/ 216 w 3086"/>
                <a:gd name="T15" fmla="*/ 111 h 1156"/>
                <a:gd name="T16" fmla="*/ 342 w 3086"/>
                <a:gd name="T17" fmla="*/ 88 h 1156"/>
                <a:gd name="T18" fmla="*/ 330 w 3086"/>
                <a:gd name="T19" fmla="*/ 85 h 1156"/>
                <a:gd name="T20" fmla="*/ 323 w 3086"/>
                <a:gd name="T21" fmla="*/ 82 h 1156"/>
                <a:gd name="T22" fmla="*/ 317 w 3086"/>
                <a:gd name="T23" fmla="*/ 76 h 1156"/>
                <a:gd name="T24" fmla="*/ 317 w 3086"/>
                <a:gd name="T25" fmla="*/ 73 h 1156"/>
                <a:gd name="T26" fmla="*/ 311 w 3086"/>
                <a:gd name="T27" fmla="*/ 64 h 1156"/>
                <a:gd name="T28" fmla="*/ 311 w 3086"/>
                <a:gd name="T29" fmla="*/ 58 h 1156"/>
                <a:gd name="T30" fmla="*/ 311 w 3086"/>
                <a:gd name="T31" fmla="*/ 53 h 1156"/>
                <a:gd name="T32" fmla="*/ 317 w 3086"/>
                <a:gd name="T33" fmla="*/ 53 h 1156"/>
                <a:gd name="T34" fmla="*/ 323 w 3086"/>
                <a:gd name="T35" fmla="*/ 47 h 1156"/>
                <a:gd name="T36" fmla="*/ 330 w 3086"/>
                <a:gd name="T37" fmla="*/ 41 h 1156"/>
                <a:gd name="T38" fmla="*/ 342 w 3086"/>
                <a:gd name="T39" fmla="*/ 41 h 1156"/>
                <a:gd name="T40" fmla="*/ 216 w 3086"/>
                <a:gd name="T41" fmla="*/ 18 h 1156"/>
                <a:gd name="T42" fmla="*/ 171 w 3086"/>
                <a:gd name="T43" fmla="*/ 12 h 1156"/>
                <a:gd name="T44" fmla="*/ 140 w 3086"/>
                <a:gd name="T45" fmla="*/ 6 h 1156"/>
                <a:gd name="T46" fmla="*/ 101 w 3086"/>
                <a:gd name="T47" fmla="*/ 3 h 1156"/>
                <a:gd name="T48" fmla="*/ 70 w 3086"/>
                <a:gd name="T49" fmla="*/ 0 h 1156"/>
                <a:gd name="T50" fmla="*/ 89 w 3086"/>
                <a:gd name="T51" fmla="*/ 6 h 1156"/>
                <a:gd name="T52" fmla="*/ 95 w 3086"/>
                <a:gd name="T53" fmla="*/ 9 h 1156"/>
                <a:gd name="T54" fmla="*/ 95 w 3086"/>
                <a:gd name="T55" fmla="*/ 18 h 1156"/>
                <a:gd name="T56" fmla="*/ 95 w 3086"/>
                <a:gd name="T57" fmla="*/ 20 h 1156"/>
                <a:gd name="T58" fmla="*/ 89 w 3086"/>
                <a:gd name="T59" fmla="*/ 29 h 1156"/>
                <a:gd name="T60" fmla="*/ 83 w 3086"/>
                <a:gd name="T61" fmla="*/ 32 h 1156"/>
                <a:gd name="T62" fmla="*/ 64 w 3086"/>
                <a:gd name="T63" fmla="*/ 38 h 1156"/>
                <a:gd name="T64" fmla="*/ 51 w 3086"/>
                <a:gd name="T65" fmla="*/ 41 h 1156"/>
                <a:gd name="T66" fmla="*/ 64 w 3086"/>
                <a:gd name="T67" fmla="*/ 44 h 1156"/>
                <a:gd name="T68" fmla="*/ 76 w 3086"/>
                <a:gd name="T69" fmla="*/ 53 h 1156"/>
                <a:gd name="T70" fmla="*/ 83 w 3086"/>
                <a:gd name="T71" fmla="*/ 58 h 1156"/>
                <a:gd name="T72" fmla="*/ 89 w 3086"/>
                <a:gd name="T73" fmla="*/ 70 h 1156"/>
                <a:gd name="T74" fmla="*/ 83 w 3086"/>
                <a:gd name="T75" fmla="*/ 79 h 1156"/>
                <a:gd name="T76" fmla="*/ 70 w 3086"/>
                <a:gd name="T77" fmla="*/ 88 h 1156"/>
                <a:gd name="T78" fmla="*/ 57 w 3086"/>
                <a:gd name="T79" fmla="*/ 93 h 1156"/>
                <a:gd name="T80" fmla="*/ 38 w 3086"/>
                <a:gd name="T81" fmla="*/ 96 h 1156"/>
                <a:gd name="T82" fmla="*/ 51 w 3086"/>
                <a:gd name="T83" fmla="*/ 99 h 1156"/>
                <a:gd name="T84" fmla="*/ 57 w 3086"/>
                <a:gd name="T85" fmla="*/ 105 h 1156"/>
                <a:gd name="T86" fmla="*/ 51 w 3086"/>
                <a:gd name="T87" fmla="*/ 111 h 1156"/>
                <a:gd name="T88" fmla="*/ 38 w 3086"/>
                <a:gd name="T89" fmla="*/ 117 h 1156"/>
                <a:gd name="T90" fmla="*/ 25 w 3086"/>
                <a:gd name="T91" fmla="*/ 123 h 1156"/>
                <a:gd name="T92" fmla="*/ 13 w 3086"/>
                <a:gd name="T93" fmla="*/ 126 h 1156"/>
                <a:gd name="T94" fmla="*/ 6 w 3086"/>
                <a:gd name="T95" fmla="*/ 128 h 1156"/>
                <a:gd name="T96" fmla="*/ 0 w 3086"/>
                <a:gd name="T97" fmla="*/ 128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86" h="1156">
                  <a:moveTo>
                    <a:pt x="0" y="1156"/>
                  </a:moveTo>
                  <a:lnTo>
                    <a:pt x="285" y="1156"/>
                  </a:lnTo>
                  <a:lnTo>
                    <a:pt x="572" y="1131"/>
                  </a:lnTo>
                  <a:lnTo>
                    <a:pt x="914" y="1105"/>
                  </a:lnTo>
                  <a:lnTo>
                    <a:pt x="1201" y="1078"/>
                  </a:lnTo>
                  <a:lnTo>
                    <a:pt x="1487" y="1052"/>
                  </a:lnTo>
                  <a:lnTo>
                    <a:pt x="1715" y="1025"/>
                  </a:lnTo>
                  <a:lnTo>
                    <a:pt x="1944" y="999"/>
                  </a:lnTo>
                  <a:lnTo>
                    <a:pt x="3086" y="789"/>
                  </a:lnTo>
                  <a:lnTo>
                    <a:pt x="2972" y="763"/>
                  </a:lnTo>
                  <a:lnTo>
                    <a:pt x="2915" y="736"/>
                  </a:lnTo>
                  <a:lnTo>
                    <a:pt x="2858" y="683"/>
                  </a:lnTo>
                  <a:lnTo>
                    <a:pt x="2858" y="657"/>
                  </a:lnTo>
                  <a:lnTo>
                    <a:pt x="2801" y="579"/>
                  </a:lnTo>
                  <a:lnTo>
                    <a:pt x="2801" y="526"/>
                  </a:lnTo>
                  <a:lnTo>
                    <a:pt x="2801" y="473"/>
                  </a:lnTo>
                  <a:lnTo>
                    <a:pt x="2858" y="473"/>
                  </a:lnTo>
                  <a:lnTo>
                    <a:pt x="2915" y="420"/>
                  </a:lnTo>
                  <a:lnTo>
                    <a:pt x="2972" y="368"/>
                  </a:lnTo>
                  <a:lnTo>
                    <a:pt x="3086" y="368"/>
                  </a:lnTo>
                  <a:lnTo>
                    <a:pt x="1944" y="158"/>
                  </a:lnTo>
                  <a:lnTo>
                    <a:pt x="1543" y="105"/>
                  </a:lnTo>
                  <a:lnTo>
                    <a:pt x="1257" y="52"/>
                  </a:lnTo>
                  <a:lnTo>
                    <a:pt x="914" y="27"/>
                  </a:lnTo>
                  <a:lnTo>
                    <a:pt x="629" y="0"/>
                  </a:lnTo>
                  <a:lnTo>
                    <a:pt x="800" y="52"/>
                  </a:lnTo>
                  <a:lnTo>
                    <a:pt x="858" y="78"/>
                  </a:lnTo>
                  <a:lnTo>
                    <a:pt x="858" y="158"/>
                  </a:lnTo>
                  <a:lnTo>
                    <a:pt x="858" y="184"/>
                  </a:lnTo>
                  <a:lnTo>
                    <a:pt x="800" y="263"/>
                  </a:lnTo>
                  <a:lnTo>
                    <a:pt x="744" y="290"/>
                  </a:lnTo>
                  <a:lnTo>
                    <a:pt x="572" y="341"/>
                  </a:lnTo>
                  <a:lnTo>
                    <a:pt x="457" y="368"/>
                  </a:lnTo>
                  <a:lnTo>
                    <a:pt x="572" y="394"/>
                  </a:lnTo>
                  <a:lnTo>
                    <a:pt x="686" y="473"/>
                  </a:lnTo>
                  <a:lnTo>
                    <a:pt x="744" y="526"/>
                  </a:lnTo>
                  <a:lnTo>
                    <a:pt x="800" y="630"/>
                  </a:lnTo>
                  <a:lnTo>
                    <a:pt x="744" y="710"/>
                  </a:lnTo>
                  <a:lnTo>
                    <a:pt x="629" y="789"/>
                  </a:lnTo>
                  <a:lnTo>
                    <a:pt x="515" y="842"/>
                  </a:lnTo>
                  <a:lnTo>
                    <a:pt x="343" y="867"/>
                  </a:lnTo>
                  <a:lnTo>
                    <a:pt x="457" y="893"/>
                  </a:lnTo>
                  <a:lnTo>
                    <a:pt x="515" y="946"/>
                  </a:lnTo>
                  <a:lnTo>
                    <a:pt x="457" y="999"/>
                  </a:lnTo>
                  <a:lnTo>
                    <a:pt x="343" y="1052"/>
                  </a:lnTo>
                  <a:lnTo>
                    <a:pt x="229" y="1105"/>
                  </a:lnTo>
                  <a:lnTo>
                    <a:pt x="115" y="1131"/>
                  </a:lnTo>
                  <a:lnTo>
                    <a:pt x="57" y="1156"/>
                  </a:lnTo>
                  <a:lnTo>
                    <a:pt x="0" y="115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 flipH="1">
              <a:off x="4585" y="2945"/>
              <a:ext cx="95" cy="394"/>
            </a:xfrm>
            <a:custGeom>
              <a:avLst/>
              <a:gdLst>
                <a:gd name="T0" fmla="*/ 0 w 285"/>
                <a:gd name="T1" fmla="*/ 131 h 1182"/>
                <a:gd name="T2" fmla="*/ 32 w 285"/>
                <a:gd name="T3" fmla="*/ 131 h 1182"/>
                <a:gd name="T4" fmla="*/ 32 w 285"/>
                <a:gd name="T5" fmla="*/ 0 h 1182"/>
                <a:gd name="T6" fmla="*/ 0 w 285"/>
                <a:gd name="T7" fmla="*/ 0 h 1182"/>
                <a:gd name="T8" fmla="*/ 0 w 285"/>
                <a:gd name="T9" fmla="*/ 131 h 1182"/>
                <a:gd name="T10" fmla="*/ 0 w 28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1182">
                  <a:moveTo>
                    <a:pt x="0" y="1182"/>
                  </a:moveTo>
                  <a:lnTo>
                    <a:pt x="285" y="1182"/>
                  </a:lnTo>
                  <a:lnTo>
                    <a:pt x="28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Rectangle 27"/>
            <p:cNvSpPr>
              <a:spLocks noChangeArrowheads="1"/>
            </p:cNvSpPr>
            <p:nvPr/>
          </p:nvSpPr>
          <p:spPr bwMode="auto">
            <a:xfrm flipH="1">
              <a:off x="4594" y="2954"/>
              <a:ext cx="7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auto">
            <a:xfrm flipH="1">
              <a:off x="4680" y="2945"/>
              <a:ext cx="171" cy="394"/>
            </a:xfrm>
            <a:custGeom>
              <a:avLst/>
              <a:gdLst>
                <a:gd name="T0" fmla="*/ 0 w 515"/>
                <a:gd name="T1" fmla="*/ 131 h 1182"/>
                <a:gd name="T2" fmla="*/ 57 w 515"/>
                <a:gd name="T3" fmla="*/ 131 h 1182"/>
                <a:gd name="T4" fmla="*/ 57 w 515"/>
                <a:gd name="T5" fmla="*/ 0 h 1182"/>
                <a:gd name="T6" fmla="*/ 0 w 515"/>
                <a:gd name="T7" fmla="*/ 0 h 1182"/>
                <a:gd name="T8" fmla="*/ 0 w 515"/>
                <a:gd name="T9" fmla="*/ 131 h 1182"/>
                <a:gd name="T10" fmla="*/ 0 w 515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" h="1182">
                  <a:moveTo>
                    <a:pt x="0" y="1182"/>
                  </a:moveTo>
                  <a:lnTo>
                    <a:pt x="515" y="1182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Rectangle 29"/>
            <p:cNvSpPr>
              <a:spLocks noChangeArrowheads="1"/>
            </p:cNvSpPr>
            <p:nvPr/>
          </p:nvSpPr>
          <p:spPr bwMode="auto">
            <a:xfrm flipH="1">
              <a:off x="4689" y="2954"/>
              <a:ext cx="153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w 172"/>
                <a:gd name="T15" fmla="*/ 131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auto">
            <a:xfrm flipH="1">
              <a:off x="4527" y="2945"/>
              <a:ext cx="58" cy="394"/>
            </a:xfrm>
            <a:custGeom>
              <a:avLst/>
              <a:gdLst>
                <a:gd name="T0" fmla="*/ 0 w 172"/>
                <a:gd name="T1" fmla="*/ 131 h 1182"/>
                <a:gd name="T2" fmla="*/ 20 w 172"/>
                <a:gd name="T3" fmla="*/ 131 h 1182"/>
                <a:gd name="T4" fmla="*/ 20 w 172"/>
                <a:gd name="T5" fmla="*/ 99 h 1182"/>
                <a:gd name="T6" fmla="*/ 20 w 172"/>
                <a:gd name="T7" fmla="*/ 44 h 1182"/>
                <a:gd name="T8" fmla="*/ 20 w 172"/>
                <a:gd name="T9" fmla="*/ 0 h 1182"/>
                <a:gd name="T10" fmla="*/ 0 w 172"/>
                <a:gd name="T11" fmla="*/ 0 h 1182"/>
                <a:gd name="T12" fmla="*/ 0 w 172"/>
                <a:gd name="T13" fmla="*/ 131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1182">
                  <a:moveTo>
                    <a:pt x="0" y="1182"/>
                  </a:moveTo>
                  <a:lnTo>
                    <a:pt x="172" y="1182"/>
                  </a:lnTo>
                  <a:lnTo>
                    <a:pt x="172" y="893"/>
                  </a:lnTo>
                  <a:lnTo>
                    <a:pt x="172" y="394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18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auto">
            <a:xfrm flipH="1">
              <a:off x="4851" y="2945"/>
              <a:ext cx="115" cy="394"/>
            </a:xfrm>
            <a:custGeom>
              <a:avLst/>
              <a:gdLst>
                <a:gd name="T0" fmla="*/ 0 w 343"/>
                <a:gd name="T1" fmla="*/ 131 h 1182"/>
                <a:gd name="T2" fmla="*/ 39 w 343"/>
                <a:gd name="T3" fmla="*/ 131 h 1182"/>
                <a:gd name="T4" fmla="*/ 39 w 343"/>
                <a:gd name="T5" fmla="*/ 0 h 1182"/>
                <a:gd name="T6" fmla="*/ 0 w 343"/>
                <a:gd name="T7" fmla="*/ 0 h 1182"/>
                <a:gd name="T8" fmla="*/ 0 w 343"/>
                <a:gd name="T9" fmla="*/ 131 h 1182"/>
                <a:gd name="T10" fmla="*/ 0 w 343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1182">
                  <a:moveTo>
                    <a:pt x="0" y="1182"/>
                  </a:moveTo>
                  <a:lnTo>
                    <a:pt x="343" y="1182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 flipH="1">
              <a:off x="4860" y="2954"/>
              <a:ext cx="97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w 1200"/>
                <a:gd name="T33" fmla="*/ 67 h 11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auto">
            <a:xfrm flipH="1">
              <a:off x="5004" y="2945"/>
              <a:ext cx="400" cy="394"/>
            </a:xfrm>
            <a:custGeom>
              <a:avLst/>
              <a:gdLst>
                <a:gd name="T0" fmla="*/ 0 w 1200"/>
                <a:gd name="T1" fmla="*/ 67 h 1182"/>
                <a:gd name="T2" fmla="*/ 0 w 1200"/>
                <a:gd name="T3" fmla="*/ 91 h 1182"/>
                <a:gd name="T4" fmla="*/ 13 w 1200"/>
                <a:gd name="T5" fmla="*/ 105 h 1182"/>
                <a:gd name="T6" fmla="*/ 25 w 1200"/>
                <a:gd name="T7" fmla="*/ 117 h 1182"/>
                <a:gd name="T8" fmla="*/ 44 w 1200"/>
                <a:gd name="T9" fmla="*/ 126 h 1182"/>
                <a:gd name="T10" fmla="*/ 70 w 1200"/>
                <a:gd name="T11" fmla="*/ 129 h 1182"/>
                <a:gd name="T12" fmla="*/ 95 w 1200"/>
                <a:gd name="T13" fmla="*/ 131 h 1182"/>
                <a:gd name="T14" fmla="*/ 133 w 1200"/>
                <a:gd name="T15" fmla="*/ 131 h 1182"/>
                <a:gd name="T16" fmla="*/ 133 w 1200"/>
                <a:gd name="T17" fmla="*/ 0 h 1182"/>
                <a:gd name="T18" fmla="*/ 108 w 1200"/>
                <a:gd name="T19" fmla="*/ 3 h 1182"/>
                <a:gd name="T20" fmla="*/ 70 w 1200"/>
                <a:gd name="T21" fmla="*/ 3 h 1182"/>
                <a:gd name="T22" fmla="*/ 38 w 1200"/>
                <a:gd name="T23" fmla="*/ 9 h 1182"/>
                <a:gd name="T24" fmla="*/ 25 w 1200"/>
                <a:gd name="T25" fmla="*/ 15 h 1182"/>
                <a:gd name="T26" fmla="*/ 13 w 1200"/>
                <a:gd name="T27" fmla="*/ 26 h 1182"/>
                <a:gd name="T28" fmla="*/ 0 w 1200"/>
                <a:gd name="T29" fmla="*/ 44 h 1182"/>
                <a:gd name="T30" fmla="*/ 0 w 1200"/>
                <a:gd name="T31" fmla="*/ 67 h 1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0" h="1182">
                  <a:moveTo>
                    <a:pt x="0" y="605"/>
                  </a:moveTo>
                  <a:lnTo>
                    <a:pt x="0" y="815"/>
                  </a:lnTo>
                  <a:lnTo>
                    <a:pt x="114" y="946"/>
                  </a:lnTo>
                  <a:lnTo>
                    <a:pt x="228" y="1051"/>
                  </a:lnTo>
                  <a:lnTo>
                    <a:pt x="399" y="1131"/>
                  </a:lnTo>
                  <a:lnTo>
                    <a:pt x="628" y="1157"/>
                  </a:lnTo>
                  <a:lnTo>
                    <a:pt x="856" y="1182"/>
                  </a:lnTo>
                  <a:lnTo>
                    <a:pt x="1200" y="1182"/>
                  </a:lnTo>
                  <a:lnTo>
                    <a:pt x="1200" y="0"/>
                  </a:lnTo>
                  <a:lnTo>
                    <a:pt x="972" y="26"/>
                  </a:lnTo>
                  <a:lnTo>
                    <a:pt x="628" y="26"/>
                  </a:lnTo>
                  <a:lnTo>
                    <a:pt x="343" y="78"/>
                  </a:lnTo>
                  <a:lnTo>
                    <a:pt x="228" y="131"/>
                  </a:lnTo>
                  <a:lnTo>
                    <a:pt x="114" y="236"/>
                  </a:lnTo>
                  <a:lnTo>
                    <a:pt x="0" y="394"/>
                  </a:lnTo>
                  <a:lnTo>
                    <a:pt x="0" y="605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 flipH="1">
              <a:off x="4966" y="2945"/>
              <a:ext cx="38" cy="394"/>
            </a:xfrm>
            <a:custGeom>
              <a:avLst/>
              <a:gdLst>
                <a:gd name="T0" fmla="*/ 0 w 114"/>
                <a:gd name="T1" fmla="*/ 131 h 1182"/>
                <a:gd name="T2" fmla="*/ 13 w 114"/>
                <a:gd name="T3" fmla="*/ 131 h 1182"/>
                <a:gd name="T4" fmla="*/ 13 w 114"/>
                <a:gd name="T5" fmla="*/ 0 h 1182"/>
                <a:gd name="T6" fmla="*/ 0 w 114"/>
                <a:gd name="T7" fmla="*/ 0 h 1182"/>
                <a:gd name="T8" fmla="*/ 0 w 114"/>
                <a:gd name="T9" fmla="*/ 131 h 1182"/>
                <a:gd name="T10" fmla="*/ 0 w 114"/>
                <a:gd name="T11" fmla="*/ 131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82">
                  <a:moveTo>
                    <a:pt x="0" y="1182"/>
                  </a:moveTo>
                  <a:lnTo>
                    <a:pt x="114" y="118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 flipH="1">
              <a:off x="4975" y="2954"/>
              <a:ext cx="20" cy="376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32 w 1429"/>
                <a:gd name="T29" fmla="*/ 47 h 4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9"/>
            <p:cNvSpPr>
              <a:spLocks/>
            </p:cNvSpPr>
            <p:nvPr/>
          </p:nvSpPr>
          <p:spPr bwMode="auto">
            <a:xfrm flipH="1">
              <a:off x="469" y="3077"/>
              <a:ext cx="477" cy="140"/>
            </a:xfrm>
            <a:custGeom>
              <a:avLst/>
              <a:gdLst>
                <a:gd name="T0" fmla="*/ 32 w 1429"/>
                <a:gd name="T1" fmla="*/ 47 h 421"/>
                <a:gd name="T2" fmla="*/ 159 w 1429"/>
                <a:gd name="T3" fmla="*/ 23 h 421"/>
                <a:gd name="T4" fmla="*/ 32 w 1429"/>
                <a:gd name="T5" fmla="*/ 0 h 421"/>
                <a:gd name="T6" fmla="*/ 19 w 1429"/>
                <a:gd name="T7" fmla="*/ 0 h 421"/>
                <a:gd name="T8" fmla="*/ 13 w 1429"/>
                <a:gd name="T9" fmla="*/ 6 h 421"/>
                <a:gd name="T10" fmla="*/ 6 w 1429"/>
                <a:gd name="T11" fmla="*/ 12 h 421"/>
                <a:gd name="T12" fmla="*/ 0 w 1429"/>
                <a:gd name="T13" fmla="*/ 12 h 421"/>
                <a:gd name="T14" fmla="*/ 0 w 1429"/>
                <a:gd name="T15" fmla="*/ 18 h 421"/>
                <a:gd name="T16" fmla="*/ 0 w 1429"/>
                <a:gd name="T17" fmla="*/ 23 h 421"/>
                <a:gd name="T18" fmla="*/ 6 w 1429"/>
                <a:gd name="T19" fmla="*/ 32 h 421"/>
                <a:gd name="T20" fmla="*/ 6 w 1429"/>
                <a:gd name="T21" fmla="*/ 35 h 421"/>
                <a:gd name="T22" fmla="*/ 13 w 1429"/>
                <a:gd name="T23" fmla="*/ 41 h 421"/>
                <a:gd name="T24" fmla="*/ 19 w 1429"/>
                <a:gd name="T25" fmla="*/ 44 h 421"/>
                <a:gd name="T26" fmla="*/ 32 w 1429"/>
                <a:gd name="T27" fmla="*/ 47 h 4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29" h="421">
                  <a:moveTo>
                    <a:pt x="285" y="421"/>
                  </a:moveTo>
                  <a:lnTo>
                    <a:pt x="1429" y="211"/>
                  </a:lnTo>
                  <a:lnTo>
                    <a:pt x="285" y="0"/>
                  </a:lnTo>
                  <a:lnTo>
                    <a:pt x="171" y="0"/>
                  </a:lnTo>
                  <a:lnTo>
                    <a:pt x="114" y="52"/>
                  </a:lnTo>
                  <a:lnTo>
                    <a:pt x="57" y="105"/>
                  </a:lnTo>
                  <a:lnTo>
                    <a:pt x="0" y="105"/>
                  </a:lnTo>
                  <a:lnTo>
                    <a:pt x="0" y="158"/>
                  </a:lnTo>
                  <a:lnTo>
                    <a:pt x="0" y="211"/>
                  </a:lnTo>
                  <a:lnTo>
                    <a:pt x="57" y="289"/>
                  </a:lnTo>
                  <a:lnTo>
                    <a:pt x="57" y="315"/>
                  </a:lnTo>
                  <a:lnTo>
                    <a:pt x="114" y="368"/>
                  </a:lnTo>
                  <a:lnTo>
                    <a:pt x="171" y="395"/>
                  </a:lnTo>
                  <a:lnTo>
                    <a:pt x="285" y="42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Rectangle 40"/>
            <p:cNvSpPr>
              <a:spLocks noChangeArrowheads="1"/>
            </p:cNvSpPr>
            <p:nvPr/>
          </p:nvSpPr>
          <p:spPr bwMode="auto">
            <a:xfrm flipH="1">
              <a:off x="1826" y="3097"/>
              <a:ext cx="10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EBERHARD FABER</a:t>
              </a:r>
              <a:endParaRPr lang="en-US"/>
            </a:p>
          </p:txBody>
        </p:sp>
        <p:sp>
          <p:nvSpPr>
            <p:cNvPr id="60457" name="Rectangle 41"/>
            <p:cNvSpPr>
              <a:spLocks noChangeArrowheads="1"/>
            </p:cNvSpPr>
            <p:nvPr/>
          </p:nvSpPr>
          <p:spPr bwMode="auto">
            <a:xfrm flipH="1">
              <a:off x="2999" y="3064"/>
              <a:ext cx="6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MONGOL</a:t>
              </a:r>
              <a:endParaRPr lang="en-US"/>
            </a:p>
          </p:txBody>
        </p:sp>
        <p:sp>
          <p:nvSpPr>
            <p:cNvPr id="60458" name="Rectangle 42"/>
            <p:cNvSpPr>
              <a:spLocks noChangeArrowheads="1"/>
            </p:cNvSpPr>
            <p:nvPr/>
          </p:nvSpPr>
          <p:spPr bwMode="auto">
            <a:xfrm flipH="1">
              <a:off x="3796" y="30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482</a:t>
              </a:r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auto">
            <a:xfrm flipH="1">
              <a:off x="4257" y="3091"/>
              <a:ext cx="224" cy="136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Freeform 44"/>
            <p:cNvSpPr>
              <a:spLocks/>
            </p:cNvSpPr>
            <p:nvPr/>
          </p:nvSpPr>
          <p:spPr bwMode="auto">
            <a:xfrm flipH="1" flipV="1">
              <a:off x="4320" y="3120"/>
              <a:ext cx="120" cy="72"/>
            </a:xfrm>
            <a:custGeom>
              <a:avLst/>
              <a:gdLst>
                <a:gd name="T0" fmla="*/ 5 w 360"/>
                <a:gd name="T1" fmla="*/ 19 h 216"/>
                <a:gd name="T2" fmla="*/ 3 w 360"/>
                <a:gd name="T3" fmla="*/ 19 h 216"/>
                <a:gd name="T4" fmla="*/ 3 w 360"/>
                <a:gd name="T5" fmla="*/ 16 h 216"/>
                <a:gd name="T6" fmla="*/ 0 w 360"/>
                <a:gd name="T7" fmla="*/ 16 h 216"/>
                <a:gd name="T8" fmla="*/ 0 w 360"/>
                <a:gd name="T9" fmla="*/ 13 h 216"/>
                <a:gd name="T10" fmla="*/ 0 w 360"/>
                <a:gd name="T11" fmla="*/ 11 h 216"/>
                <a:gd name="T12" fmla="*/ 0 w 360"/>
                <a:gd name="T13" fmla="*/ 5 h 216"/>
                <a:gd name="T14" fmla="*/ 3 w 360"/>
                <a:gd name="T15" fmla="*/ 5 h 216"/>
                <a:gd name="T16" fmla="*/ 3 w 360"/>
                <a:gd name="T17" fmla="*/ 3 h 216"/>
                <a:gd name="T18" fmla="*/ 3 w 360"/>
                <a:gd name="T19" fmla="*/ 0 h 216"/>
                <a:gd name="T20" fmla="*/ 5 w 360"/>
                <a:gd name="T21" fmla="*/ 0 h 216"/>
                <a:gd name="T22" fmla="*/ 11 w 360"/>
                <a:gd name="T23" fmla="*/ 0 h 216"/>
                <a:gd name="T24" fmla="*/ 13 w 360"/>
                <a:gd name="T25" fmla="*/ 0 h 216"/>
                <a:gd name="T26" fmla="*/ 16 w 360"/>
                <a:gd name="T27" fmla="*/ 0 h 216"/>
                <a:gd name="T28" fmla="*/ 16 w 360"/>
                <a:gd name="T29" fmla="*/ 3 h 216"/>
                <a:gd name="T30" fmla="*/ 19 w 360"/>
                <a:gd name="T31" fmla="*/ 3 h 216"/>
                <a:gd name="T32" fmla="*/ 19 w 360"/>
                <a:gd name="T33" fmla="*/ 5 h 216"/>
                <a:gd name="T34" fmla="*/ 19 w 360"/>
                <a:gd name="T35" fmla="*/ 11 h 216"/>
                <a:gd name="T36" fmla="*/ 24 w 360"/>
                <a:gd name="T37" fmla="*/ 11 h 216"/>
                <a:gd name="T38" fmla="*/ 24 w 360"/>
                <a:gd name="T39" fmla="*/ 13 h 216"/>
                <a:gd name="T40" fmla="*/ 24 w 360"/>
                <a:gd name="T41" fmla="*/ 16 h 216"/>
                <a:gd name="T42" fmla="*/ 27 w 360"/>
                <a:gd name="T43" fmla="*/ 16 h 216"/>
                <a:gd name="T44" fmla="*/ 27 w 360"/>
                <a:gd name="T45" fmla="*/ 19 h 216"/>
                <a:gd name="T46" fmla="*/ 29 w 360"/>
                <a:gd name="T47" fmla="*/ 19 h 216"/>
                <a:gd name="T48" fmla="*/ 32 w 360"/>
                <a:gd name="T49" fmla="*/ 19 h 216"/>
                <a:gd name="T50" fmla="*/ 32 w 360"/>
                <a:gd name="T51" fmla="*/ 24 h 216"/>
                <a:gd name="T52" fmla="*/ 37 w 360"/>
                <a:gd name="T53" fmla="*/ 24 h 216"/>
                <a:gd name="T54" fmla="*/ 40 w 360"/>
                <a:gd name="T55" fmla="*/ 24 h 216"/>
                <a:gd name="T56" fmla="*/ 40 w 360"/>
                <a:gd name="T57" fmla="*/ 19 h 216"/>
                <a:gd name="T58" fmla="*/ 40 w 360"/>
                <a:gd name="T59" fmla="*/ 16 h 216"/>
                <a:gd name="T60" fmla="*/ 40 w 360"/>
                <a:gd name="T61" fmla="*/ 13 h 216"/>
                <a:gd name="T62" fmla="*/ 40 w 360"/>
                <a:gd name="T63" fmla="*/ 11 h 216"/>
                <a:gd name="T64" fmla="*/ 40 w 360"/>
                <a:gd name="T65" fmla="*/ 5 h 216"/>
                <a:gd name="T66" fmla="*/ 40 w 360"/>
                <a:gd name="T67" fmla="*/ 3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0" h="216">
                  <a:moveTo>
                    <a:pt x="48" y="168"/>
                  </a:moveTo>
                  <a:lnTo>
                    <a:pt x="24" y="168"/>
                  </a:lnTo>
                  <a:lnTo>
                    <a:pt x="24" y="14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44" y="24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68" y="96"/>
                  </a:lnTo>
                  <a:lnTo>
                    <a:pt x="216" y="96"/>
                  </a:lnTo>
                  <a:lnTo>
                    <a:pt x="216" y="120"/>
                  </a:lnTo>
                  <a:lnTo>
                    <a:pt x="216" y="144"/>
                  </a:lnTo>
                  <a:lnTo>
                    <a:pt x="240" y="144"/>
                  </a:lnTo>
                  <a:lnTo>
                    <a:pt x="240" y="168"/>
                  </a:lnTo>
                  <a:lnTo>
                    <a:pt x="264" y="16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0" y="168"/>
                  </a:lnTo>
                  <a:lnTo>
                    <a:pt x="360" y="144"/>
                  </a:lnTo>
                  <a:lnTo>
                    <a:pt x="360" y="120"/>
                  </a:lnTo>
                  <a:lnTo>
                    <a:pt x="360" y="96"/>
                  </a:lnTo>
                  <a:lnTo>
                    <a:pt x="360" y="48"/>
                  </a:lnTo>
                  <a:lnTo>
                    <a:pt x="360" y="24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21" name="Picture 45" descr="Worl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7300"/>
            <a:ext cx="89344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F5F07-8C49-49EA-BAD1-88DCEF5F741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74638" y="803275"/>
            <a:ext cx="8640762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/>
              <a:t>Written Response</a:t>
            </a:r>
          </a:p>
          <a:p>
            <a:endParaRPr lang="en-US" dirty="0"/>
          </a:p>
          <a:p>
            <a:pPr algn="l"/>
            <a:r>
              <a:rPr lang="en-US" sz="2400" dirty="0" smtClean="0"/>
              <a:t>Directions – Write a short paragraph (3-5 sentences) to answer each question.</a:t>
            </a:r>
          </a:p>
          <a:p>
            <a:pPr algn="l"/>
            <a:endParaRPr lang="en-US" sz="3600" dirty="0"/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Why do countries specialize in the creation of certain products?</a:t>
            </a:r>
          </a:p>
          <a:p>
            <a:pPr marL="514350" indent="-514350" algn="l"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How does this specialization encourage trade?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F5F07-8C49-49EA-BAD1-88DCEF5F741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74638" y="803275"/>
            <a:ext cx="8869362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/>
              <a:t>How many people participate in the production</a:t>
            </a:r>
          </a:p>
          <a:p>
            <a:pPr algn="l"/>
            <a:r>
              <a:rPr lang="en-US"/>
              <a:t>of a pencil? Far more than anyone would</a:t>
            </a:r>
          </a:p>
          <a:p>
            <a:pPr algn="l"/>
            <a:r>
              <a:rPr lang="en-US"/>
              <a:t>suspect. And only a few of those involved even</a:t>
            </a:r>
          </a:p>
          <a:p>
            <a:pPr algn="l"/>
            <a:r>
              <a:rPr lang="en-US"/>
              <a:t>know that a pencil is the end result of their </a:t>
            </a:r>
          </a:p>
          <a:p>
            <a:pPr algn="l"/>
            <a:r>
              <a:rPr lang="en-US"/>
              <a:t>labor.  Through specialization, people from</a:t>
            </a:r>
          </a:p>
          <a:p>
            <a:pPr algn="l"/>
            <a:r>
              <a:rPr lang="en-US"/>
              <a:t>around the world contribute to the end product.</a:t>
            </a:r>
          </a:p>
          <a:p>
            <a:pPr algn="l"/>
            <a:r>
              <a:rPr lang="en-US"/>
              <a:t>Without even knowing it, they interact with each </a:t>
            </a:r>
          </a:p>
          <a:p>
            <a:pPr algn="l"/>
            <a:r>
              <a:rPr lang="en-US"/>
              <a:t>other indirectly. How much does this pencil</a:t>
            </a:r>
          </a:p>
          <a:p>
            <a:pPr algn="l"/>
            <a:r>
              <a:rPr lang="en-US"/>
              <a:t>cost? Less than a quarter -- far less than if any </a:t>
            </a:r>
          </a:p>
          <a:p>
            <a:pPr algn="l"/>
            <a:r>
              <a:rPr lang="en-US"/>
              <a:t>single person tried to produce it with no one </a:t>
            </a:r>
          </a:p>
          <a:p>
            <a:pPr algn="l"/>
            <a:r>
              <a:rPr lang="en-US"/>
              <a:t>else’s help. The international pencil is a bargain.</a:t>
            </a:r>
          </a:p>
        </p:txBody>
      </p:sp>
    </p:spTree>
    <p:extLst>
      <p:ext uri="{BB962C8B-B14F-4D97-AF65-F5344CB8AC3E}">
        <p14:creationId xmlns:p14="http://schemas.microsoft.com/office/powerpoint/2010/main" xmlns="" val="3097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0D98-0685-454F-A3F1-37334FD3F9DB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27651" name="Group 1032"/>
          <p:cNvGrpSpPr>
            <a:grpSpLocks/>
          </p:cNvGrpSpPr>
          <p:nvPr/>
        </p:nvGrpSpPr>
        <p:grpSpPr bwMode="auto">
          <a:xfrm>
            <a:off x="476250" y="2686050"/>
            <a:ext cx="9086850" cy="3440113"/>
            <a:chOff x="240" y="1680"/>
            <a:chExt cx="5724" cy="2167"/>
          </a:xfrm>
        </p:grpSpPr>
        <p:pic>
          <p:nvPicPr>
            <p:cNvPr id="27653" name="Picture 1031" descr="Lumber equip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680"/>
              <a:ext cx="3216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1028" descr="Log tru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860"/>
              <a:ext cx="2784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Text Box 1030"/>
          <p:cNvSpPr txBox="1">
            <a:spLocks noChangeArrowheads="1"/>
          </p:cNvSpPr>
          <p:nvPr/>
        </p:nvSpPr>
        <p:spPr bwMode="auto">
          <a:xfrm>
            <a:off x="914400" y="13716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The logs are loaded onto trucks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9E9B7-E45A-4B76-8192-EA3CDA20883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5334000" y="457200"/>
            <a:ext cx="3200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… and delivered to a mill in          San Leandro California.</a:t>
            </a:r>
          </a:p>
        </p:txBody>
      </p:sp>
      <p:pic>
        <p:nvPicPr>
          <p:cNvPr id="28676" name="Picture 13" descr="Ca_hw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1950"/>
            <a:ext cx="4806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Truck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9624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B35EE-9228-4AFC-9D1B-60C26E5E99F1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9699" name="Picture 2050" descr="Sla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620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2051"/>
          <p:cNvSpPr txBox="1">
            <a:spLocks noChangeArrowheads="1"/>
          </p:cNvSpPr>
          <p:nvPr/>
        </p:nvSpPr>
        <p:spPr bwMode="auto">
          <a:xfrm>
            <a:off x="609600" y="533400"/>
            <a:ext cx="7772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At the mill in San Leandro, the logs are cut into rectangular blocks called slats.  Each slat is 7 inches (17.78 centimeters) long and 3 inches (7.62 centimeters) wide, and      one-quarter inch (0.63 centimeters) thick --      half the thickness of a pencil.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D271-F6F5-4676-806E-B4A491A47D39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30723" name="Picture 11" descr="P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524000"/>
            <a:ext cx="10287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1371600" y="3048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The slats are shipped by rail to a factory in Wilkes-Barre Pennsylvania.</a:t>
            </a:r>
          </a:p>
        </p:txBody>
      </p:sp>
      <p:pic>
        <p:nvPicPr>
          <p:cNvPr id="7181" name="Picture 13" descr="Trai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5766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0A184-3BF2-49C7-B9C8-821B8FB2AEC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477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When they arrive at the factory, a machine cuts nine grooves into one side of each slat.</a:t>
            </a:r>
          </a:p>
        </p:txBody>
      </p:sp>
      <p:pic>
        <p:nvPicPr>
          <p:cNvPr id="31748" name="Picture 4" descr="Sla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AC45-FCFB-4914-AD75-851B063B06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32771" name="Group 106"/>
          <p:cNvGrpSpPr>
            <a:grpSpLocks/>
          </p:cNvGrpSpPr>
          <p:nvPr/>
        </p:nvGrpSpPr>
        <p:grpSpPr bwMode="auto">
          <a:xfrm>
            <a:off x="1447800" y="1905000"/>
            <a:ext cx="5700713" cy="4283075"/>
            <a:chOff x="912" y="1200"/>
            <a:chExt cx="3591" cy="2698"/>
          </a:xfrm>
        </p:grpSpPr>
        <p:pic>
          <p:nvPicPr>
            <p:cNvPr id="32773" name="Picture 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94"/>
              <a:ext cx="3539" cy="2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4" name="Rectangle 56"/>
            <p:cNvSpPr>
              <a:spLocks noChangeArrowheads="1"/>
            </p:cNvSpPr>
            <p:nvPr/>
          </p:nvSpPr>
          <p:spPr bwMode="auto">
            <a:xfrm>
              <a:off x="2976" y="1216"/>
              <a:ext cx="1527" cy="694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5" name="Group 105"/>
            <p:cNvGrpSpPr>
              <a:grpSpLocks/>
            </p:cNvGrpSpPr>
            <p:nvPr/>
          </p:nvGrpSpPr>
          <p:grpSpPr bwMode="auto">
            <a:xfrm>
              <a:off x="3077" y="1466"/>
              <a:ext cx="1378" cy="146"/>
              <a:chOff x="3077" y="1466"/>
              <a:chExt cx="1378" cy="146"/>
            </a:xfrm>
          </p:grpSpPr>
          <p:sp>
            <p:nvSpPr>
              <p:cNvPr id="32780" name="Freeform 65"/>
              <p:cNvSpPr>
                <a:spLocks/>
              </p:cNvSpPr>
              <p:nvPr/>
            </p:nvSpPr>
            <p:spPr bwMode="auto">
              <a:xfrm>
                <a:off x="3093" y="1546"/>
                <a:ext cx="1331" cy="66"/>
              </a:xfrm>
              <a:custGeom>
                <a:avLst/>
                <a:gdLst>
                  <a:gd name="T0" fmla="*/ 0 w 13315"/>
                  <a:gd name="T1" fmla="*/ 3 h 657"/>
                  <a:gd name="T2" fmla="*/ 2 w 13315"/>
                  <a:gd name="T3" fmla="*/ 5 h 657"/>
                  <a:gd name="T4" fmla="*/ 6 w 13315"/>
                  <a:gd name="T5" fmla="*/ 6 h 657"/>
                  <a:gd name="T6" fmla="*/ 10 w 13315"/>
                  <a:gd name="T7" fmla="*/ 7 h 657"/>
                  <a:gd name="T8" fmla="*/ 95 w 13315"/>
                  <a:gd name="T9" fmla="*/ 7 h 657"/>
                  <a:gd name="T10" fmla="*/ 97 w 13315"/>
                  <a:gd name="T11" fmla="*/ 6 h 657"/>
                  <a:gd name="T12" fmla="*/ 102 w 13315"/>
                  <a:gd name="T13" fmla="*/ 6 h 657"/>
                  <a:gd name="T14" fmla="*/ 107 w 13315"/>
                  <a:gd name="T15" fmla="*/ 6 h 657"/>
                  <a:gd name="T16" fmla="*/ 112 w 13315"/>
                  <a:gd name="T17" fmla="*/ 5 h 657"/>
                  <a:gd name="T18" fmla="*/ 133 w 13315"/>
                  <a:gd name="T19" fmla="*/ 1 h 657"/>
                  <a:gd name="T20" fmla="*/ 114 w 13315"/>
                  <a:gd name="T21" fmla="*/ 2 h 657"/>
                  <a:gd name="T22" fmla="*/ 108 w 13315"/>
                  <a:gd name="T23" fmla="*/ 3 h 657"/>
                  <a:gd name="T24" fmla="*/ 102 w 13315"/>
                  <a:gd name="T25" fmla="*/ 3 h 657"/>
                  <a:gd name="T26" fmla="*/ 98 w 13315"/>
                  <a:gd name="T27" fmla="*/ 4 h 657"/>
                  <a:gd name="T28" fmla="*/ 96 w 13315"/>
                  <a:gd name="T29" fmla="*/ 4 h 657"/>
                  <a:gd name="T30" fmla="*/ 94 w 13315"/>
                  <a:gd name="T31" fmla="*/ 4 h 657"/>
                  <a:gd name="T32" fmla="*/ 90 w 13315"/>
                  <a:gd name="T33" fmla="*/ 4 h 657"/>
                  <a:gd name="T34" fmla="*/ 86 w 13315"/>
                  <a:gd name="T35" fmla="*/ 4 h 657"/>
                  <a:gd name="T36" fmla="*/ 80 w 13315"/>
                  <a:gd name="T37" fmla="*/ 4 h 657"/>
                  <a:gd name="T38" fmla="*/ 72 w 13315"/>
                  <a:gd name="T39" fmla="*/ 4 h 657"/>
                  <a:gd name="T40" fmla="*/ 65 w 13315"/>
                  <a:gd name="T41" fmla="*/ 4 h 657"/>
                  <a:gd name="T42" fmla="*/ 56 w 13315"/>
                  <a:gd name="T43" fmla="*/ 4 h 657"/>
                  <a:gd name="T44" fmla="*/ 48 w 13315"/>
                  <a:gd name="T45" fmla="*/ 4 h 657"/>
                  <a:gd name="T46" fmla="*/ 40 w 13315"/>
                  <a:gd name="T47" fmla="*/ 4 h 657"/>
                  <a:gd name="T48" fmla="*/ 32 w 13315"/>
                  <a:gd name="T49" fmla="*/ 4 h 657"/>
                  <a:gd name="T50" fmla="*/ 25 w 13315"/>
                  <a:gd name="T51" fmla="*/ 4 h 657"/>
                  <a:gd name="T52" fmla="*/ 19 w 13315"/>
                  <a:gd name="T53" fmla="*/ 4 h 657"/>
                  <a:gd name="T54" fmla="*/ 14 w 13315"/>
                  <a:gd name="T55" fmla="*/ 4 h 657"/>
                  <a:gd name="T56" fmla="*/ 11 w 13315"/>
                  <a:gd name="T57" fmla="*/ 4 h 657"/>
                  <a:gd name="T58" fmla="*/ 9 w 13315"/>
                  <a:gd name="T59" fmla="*/ 4 h 657"/>
                  <a:gd name="T60" fmla="*/ 7 w 13315"/>
                  <a:gd name="T61" fmla="*/ 4 h 657"/>
                  <a:gd name="T62" fmla="*/ 2 w 13315"/>
                  <a:gd name="T63" fmla="*/ 3 h 657"/>
                  <a:gd name="T64" fmla="*/ 0 w 13315"/>
                  <a:gd name="T65" fmla="*/ 2 h 6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15" h="657">
                    <a:moveTo>
                      <a:pt x="0" y="187"/>
                    </a:moveTo>
                    <a:lnTo>
                      <a:pt x="0" y="304"/>
                    </a:lnTo>
                    <a:lnTo>
                      <a:pt x="103" y="446"/>
                    </a:lnTo>
                    <a:lnTo>
                      <a:pt x="205" y="539"/>
                    </a:lnTo>
                    <a:lnTo>
                      <a:pt x="360" y="586"/>
                    </a:lnTo>
                    <a:lnTo>
                      <a:pt x="565" y="633"/>
                    </a:lnTo>
                    <a:lnTo>
                      <a:pt x="771" y="657"/>
                    </a:lnTo>
                    <a:lnTo>
                      <a:pt x="1028" y="657"/>
                    </a:lnTo>
                    <a:lnTo>
                      <a:pt x="1285" y="657"/>
                    </a:lnTo>
                    <a:lnTo>
                      <a:pt x="9510" y="657"/>
                    </a:lnTo>
                    <a:lnTo>
                      <a:pt x="9562" y="657"/>
                    </a:lnTo>
                    <a:lnTo>
                      <a:pt x="9715" y="633"/>
                    </a:lnTo>
                    <a:lnTo>
                      <a:pt x="9921" y="610"/>
                    </a:lnTo>
                    <a:lnTo>
                      <a:pt x="10178" y="610"/>
                    </a:lnTo>
                    <a:lnTo>
                      <a:pt x="10435" y="563"/>
                    </a:lnTo>
                    <a:lnTo>
                      <a:pt x="10744" y="563"/>
                    </a:lnTo>
                    <a:lnTo>
                      <a:pt x="11001" y="517"/>
                    </a:lnTo>
                    <a:lnTo>
                      <a:pt x="11207" y="493"/>
                    </a:lnTo>
                    <a:lnTo>
                      <a:pt x="12286" y="304"/>
                    </a:lnTo>
                    <a:lnTo>
                      <a:pt x="13315" y="116"/>
                    </a:lnTo>
                    <a:lnTo>
                      <a:pt x="12543" y="0"/>
                    </a:lnTo>
                    <a:lnTo>
                      <a:pt x="11412" y="187"/>
                    </a:lnTo>
                    <a:lnTo>
                      <a:pt x="11155" y="234"/>
                    </a:lnTo>
                    <a:lnTo>
                      <a:pt x="10846" y="282"/>
                    </a:lnTo>
                    <a:lnTo>
                      <a:pt x="10539" y="304"/>
                    </a:lnTo>
                    <a:lnTo>
                      <a:pt x="10230" y="328"/>
                    </a:lnTo>
                    <a:lnTo>
                      <a:pt x="10024" y="351"/>
                    </a:lnTo>
                    <a:lnTo>
                      <a:pt x="9819" y="375"/>
                    </a:lnTo>
                    <a:lnTo>
                      <a:pt x="9613" y="375"/>
                    </a:lnTo>
                    <a:lnTo>
                      <a:pt x="9510" y="375"/>
                    </a:lnTo>
                    <a:lnTo>
                      <a:pt x="9407" y="375"/>
                    </a:lnTo>
                    <a:lnTo>
                      <a:pt x="9253" y="375"/>
                    </a:lnTo>
                    <a:lnTo>
                      <a:pt x="9047" y="375"/>
                    </a:lnTo>
                    <a:lnTo>
                      <a:pt x="8790" y="375"/>
                    </a:lnTo>
                    <a:lnTo>
                      <a:pt x="8585" y="375"/>
                    </a:lnTo>
                    <a:lnTo>
                      <a:pt x="8276" y="375"/>
                    </a:lnTo>
                    <a:lnTo>
                      <a:pt x="7968" y="375"/>
                    </a:lnTo>
                    <a:lnTo>
                      <a:pt x="7556" y="375"/>
                    </a:lnTo>
                    <a:lnTo>
                      <a:pt x="7197" y="375"/>
                    </a:lnTo>
                    <a:lnTo>
                      <a:pt x="6837" y="375"/>
                    </a:lnTo>
                    <a:lnTo>
                      <a:pt x="6477" y="375"/>
                    </a:lnTo>
                    <a:lnTo>
                      <a:pt x="6066" y="375"/>
                    </a:lnTo>
                    <a:lnTo>
                      <a:pt x="5655" y="375"/>
                    </a:lnTo>
                    <a:lnTo>
                      <a:pt x="5243" y="375"/>
                    </a:lnTo>
                    <a:lnTo>
                      <a:pt x="4832" y="375"/>
                    </a:lnTo>
                    <a:lnTo>
                      <a:pt x="4421" y="375"/>
                    </a:lnTo>
                    <a:lnTo>
                      <a:pt x="4010" y="375"/>
                    </a:lnTo>
                    <a:lnTo>
                      <a:pt x="3649" y="375"/>
                    </a:lnTo>
                    <a:lnTo>
                      <a:pt x="3238" y="375"/>
                    </a:lnTo>
                    <a:lnTo>
                      <a:pt x="2879" y="375"/>
                    </a:lnTo>
                    <a:lnTo>
                      <a:pt x="2518" y="375"/>
                    </a:lnTo>
                    <a:lnTo>
                      <a:pt x="2211" y="375"/>
                    </a:lnTo>
                    <a:lnTo>
                      <a:pt x="1902" y="375"/>
                    </a:lnTo>
                    <a:lnTo>
                      <a:pt x="1645" y="375"/>
                    </a:lnTo>
                    <a:lnTo>
                      <a:pt x="1388" y="375"/>
                    </a:lnTo>
                    <a:lnTo>
                      <a:pt x="1182" y="375"/>
                    </a:lnTo>
                    <a:lnTo>
                      <a:pt x="1079" y="375"/>
                    </a:lnTo>
                    <a:lnTo>
                      <a:pt x="976" y="375"/>
                    </a:lnTo>
                    <a:lnTo>
                      <a:pt x="873" y="375"/>
                    </a:lnTo>
                    <a:lnTo>
                      <a:pt x="823" y="375"/>
                    </a:lnTo>
                    <a:lnTo>
                      <a:pt x="668" y="375"/>
                    </a:lnTo>
                    <a:lnTo>
                      <a:pt x="411" y="351"/>
                    </a:lnTo>
                    <a:lnTo>
                      <a:pt x="205" y="304"/>
                    </a:lnTo>
                    <a:lnTo>
                      <a:pt x="51" y="258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1" name="Freeform 66"/>
              <p:cNvSpPr>
                <a:spLocks/>
              </p:cNvSpPr>
              <p:nvPr/>
            </p:nvSpPr>
            <p:spPr bwMode="auto">
              <a:xfrm>
                <a:off x="3077" y="1466"/>
                <a:ext cx="1378" cy="59"/>
              </a:xfrm>
              <a:custGeom>
                <a:avLst/>
                <a:gdLst>
                  <a:gd name="T0" fmla="*/ 1 w 13776"/>
                  <a:gd name="T1" fmla="*/ 6 h 587"/>
                  <a:gd name="T2" fmla="*/ 1 w 13776"/>
                  <a:gd name="T3" fmla="*/ 4 h 587"/>
                  <a:gd name="T4" fmla="*/ 2 w 13776"/>
                  <a:gd name="T5" fmla="*/ 3 h 587"/>
                  <a:gd name="T6" fmla="*/ 3 w 13776"/>
                  <a:gd name="T7" fmla="*/ 2 h 587"/>
                  <a:gd name="T8" fmla="*/ 5 w 13776"/>
                  <a:gd name="T9" fmla="*/ 1 h 587"/>
                  <a:gd name="T10" fmla="*/ 7 w 13776"/>
                  <a:gd name="T11" fmla="*/ 1 h 587"/>
                  <a:gd name="T12" fmla="*/ 9 w 13776"/>
                  <a:gd name="T13" fmla="*/ 1 h 587"/>
                  <a:gd name="T14" fmla="*/ 12 w 13776"/>
                  <a:gd name="T15" fmla="*/ 1 h 587"/>
                  <a:gd name="T16" fmla="*/ 13 w 13776"/>
                  <a:gd name="T17" fmla="*/ 1 h 587"/>
                  <a:gd name="T18" fmla="*/ 16 w 13776"/>
                  <a:gd name="T19" fmla="*/ 1 h 587"/>
                  <a:gd name="T20" fmla="*/ 21 w 13776"/>
                  <a:gd name="T21" fmla="*/ 1 h 587"/>
                  <a:gd name="T22" fmla="*/ 23 w 13776"/>
                  <a:gd name="T23" fmla="*/ 1 h 587"/>
                  <a:gd name="T24" fmla="*/ 25 w 13776"/>
                  <a:gd name="T25" fmla="*/ 1 h 587"/>
                  <a:gd name="T26" fmla="*/ 96 w 13776"/>
                  <a:gd name="T27" fmla="*/ 1 h 587"/>
                  <a:gd name="T28" fmla="*/ 99 w 13776"/>
                  <a:gd name="T29" fmla="*/ 1 h 587"/>
                  <a:gd name="T30" fmla="*/ 102 w 13776"/>
                  <a:gd name="T31" fmla="*/ 1 h 587"/>
                  <a:gd name="T32" fmla="*/ 104 w 13776"/>
                  <a:gd name="T33" fmla="*/ 1 h 587"/>
                  <a:gd name="T34" fmla="*/ 108 w 13776"/>
                  <a:gd name="T35" fmla="*/ 1 h 587"/>
                  <a:gd name="T36" fmla="*/ 110 w 13776"/>
                  <a:gd name="T37" fmla="*/ 2 h 587"/>
                  <a:gd name="T38" fmla="*/ 114 w 13776"/>
                  <a:gd name="T39" fmla="*/ 2 h 587"/>
                  <a:gd name="T40" fmla="*/ 124 w 13776"/>
                  <a:gd name="T41" fmla="*/ 4 h 587"/>
                  <a:gd name="T42" fmla="*/ 134 w 13776"/>
                  <a:gd name="T43" fmla="*/ 6 h 587"/>
                  <a:gd name="T44" fmla="*/ 138 w 13776"/>
                  <a:gd name="T45" fmla="*/ 6 h 587"/>
                  <a:gd name="T46" fmla="*/ 116 w 13776"/>
                  <a:gd name="T47" fmla="*/ 2 h 587"/>
                  <a:gd name="T48" fmla="*/ 113 w 13776"/>
                  <a:gd name="T49" fmla="*/ 1 h 587"/>
                  <a:gd name="T50" fmla="*/ 111 w 13776"/>
                  <a:gd name="T51" fmla="*/ 1 h 587"/>
                  <a:gd name="T52" fmla="*/ 108 w 13776"/>
                  <a:gd name="T53" fmla="*/ 1 h 587"/>
                  <a:gd name="T54" fmla="*/ 106 w 13776"/>
                  <a:gd name="T55" fmla="*/ 0 h 587"/>
                  <a:gd name="T56" fmla="*/ 104 w 13776"/>
                  <a:gd name="T57" fmla="*/ 0 h 587"/>
                  <a:gd name="T58" fmla="*/ 102 w 13776"/>
                  <a:gd name="T59" fmla="*/ 0 h 587"/>
                  <a:gd name="T60" fmla="*/ 100 w 13776"/>
                  <a:gd name="T61" fmla="*/ 0 h 587"/>
                  <a:gd name="T62" fmla="*/ 98 w 13776"/>
                  <a:gd name="T63" fmla="*/ 0 h 587"/>
                  <a:gd name="T64" fmla="*/ 13 w 13776"/>
                  <a:gd name="T65" fmla="*/ 0 h 587"/>
                  <a:gd name="T66" fmla="*/ 11 w 13776"/>
                  <a:gd name="T67" fmla="*/ 0 h 587"/>
                  <a:gd name="T68" fmla="*/ 6 w 13776"/>
                  <a:gd name="T69" fmla="*/ 0 h 587"/>
                  <a:gd name="T70" fmla="*/ 5 w 13776"/>
                  <a:gd name="T71" fmla="*/ 1 h 587"/>
                  <a:gd name="T72" fmla="*/ 3 w 13776"/>
                  <a:gd name="T73" fmla="*/ 1 h 587"/>
                  <a:gd name="T74" fmla="*/ 2 w 13776"/>
                  <a:gd name="T75" fmla="*/ 2 h 587"/>
                  <a:gd name="T76" fmla="*/ 1 w 13776"/>
                  <a:gd name="T77" fmla="*/ 2 h 587"/>
                  <a:gd name="T78" fmla="*/ 1 w 13776"/>
                  <a:gd name="T79" fmla="*/ 4 h 587"/>
                  <a:gd name="T80" fmla="*/ 0 w 13776"/>
                  <a:gd name="T81" fmla="*/ 6 h 587"/>
                  <a:gd name="T82" fmla="*/ 1 w 13776"/>
                  <a:gd name="T83" fmla="*/ 6 h 587"/>
                  <a:gd name="T84" fmla="*/ 1 w 13776"/>
                  <a:gd name="T85" fmla="*/ 6 h 5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776" h="587">
                    <a:moveTo>
                      <a:pt x="102" y="587"/>
                    </a:moveTo>
                    <a:lnTo>
                      <a:pt x="102" y="399"/>
                    </a:lnTo>
                    <a:lnTo>
                      <a:pt x="205" y="258"/>
                    </a:lnTo>
                    <a:lnTo>
                      <a:pt x="307" y="164"/>
                    </a:lnTo>
                    <a:lnTo>
                      <a:pt x="462" y="116"/>
                    </a:lnTo>
                    <a:lnTo>
                      <a:pt x="668" y="70"/>
                    </a:lnTo>
                    <a:lnTo>
                      <a:pt x="873" y="70"/>
                    </a:lnTo>
                    <a:lnTo>
                      <a:pt x="1182" y="47"/>
                    </a:lnTo>
                    <a:lnTo>
                      <a:pt x="1284" y="47"/>
                    </a:lnTo>
                    <a:lnTo>
                      <a:pt x="1593" y="47"/>
                    </a:lnTo>
                    <a:lnTo>
                      <a:pt x="2056" y="47"/>
                    </a:lnTo>
                    <a:lnTo>
                      <a:pt x="2313" y="47"/>
                    </a:lnTo>
                    <a:lnTo>
                      <a:pt x="2467" y="47"/>
                    </a:lnTo>
                    <a:lnTo>
                      <a:pt x="9612" y="47"/>
                    </a:lnTo>
                    <a:lnTo>
                      <a:pt x="9921" y="47"/>
                    </a:lnTo>
                    <a:lnTo>
                      <a:pt x="10178" y="70"/>
                    </a:lnTo>
                    <a:lnTo>
                      <a:pt x="10435" y="94"/>
                    </a:lnTo>
                    <a:lnTo>
                      <a:pt x="10743" y="116"/>
                    </a:lnTo>
                    <a:lnTo>
                      <a:pt x="11000" y="164"/>
                    </a:lnTo>
                    <a:lnTo>
                      <a:pt x="11361" y="211"/>
                    </a:lnTo>
                    <a:lnTo>
                      <a:pt x="12388" y="399"/>
                    </a:lnTo>
                    <a:lnTo>
                      <a:pt x="13417" y="587"/>
                    </a:lnTo>
                    <a:lnTo>
                      <a:pt x="13776" y="587"/>
                    </a:lnTo>
                    <a:lnTo>
                      <a:pt x="11566" y="187"/>
                    </a:lnTo>
                    <a:lnTo>
                      <a:pt x="11309" y="140"/>
                    </a:lnTo>
                    <a:lnTo>
                      <a:pt x="11052" y="94"/>
                    </a:lnTo>
                    <a:lnTo>
                      <a:pt x="10795" y="70"/>
                    </a:lnTo>
                    <a:lnTo>
                      <a:pt x="10589" y="23"/>
                    </a:lnTo>
                    <a:lnTo>
                      <a:pt x="10384" y="23"/>
                    </a:lnTo>
                    <a:lnTo>
                      <a:pt x="10230" y="23"/>
                    </a:lnTo>
                    <a:lnTo>
                      <a:pt x="10023" y="23"/>
                    </a:lnTo>
                    <a:lnTo>
                      <a:pt x="9818" y="0"/>
                    </a:lnTo>
                    <a:lnTo>
                      <a:pt x="1336" y="0"/>
                    </a:lnTo>
                    <a:lnTo>
                      <a:pt x="1079" y="0"/>
                    </a:lnTo>
                    <a:lnTo>
                      <a:pt x="616" y="23"/>
                    </a:lnTo>
                    <a:lnTo>
                      <a:pt x="514" y="47"/>
                    </a:lnTo>
                    <a:lnTo>
                      <a:pt x="307" y="94"/>
                    </a:lnTo>
                    <a:lnTo>
                      <a:pt x="205" y="164"/>
                    </a:lnTo>
                    <a:lnTo>
                      <a:pt x="102" y="234"/>
                    </a:lnTo>
                    <a:lnTo>
                      <a:pt x="51" y="399"/>
                    </a:lnTo>
                    <a:lnTo>
                      <a:pt x="0" y="587"/>
                    </a:lnTo>
                    <a:lnTo>
                      <a:pt x="102" y="5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2" name="Freeform 67"/>
              <p:cNvSpPr>
                <a:spLocks/>
              </p:cNvSpPr>
              <p:nvPr/>
            </p:nvSpPr>
            <p:spPr bwMode="auto">
              <a:xfrm>
                <a:off x="3087" y="1471"/>
                <a:ext cx="237" cy="54"/>
              </a:xfrm>
              <a:custGeom>
                <a:avLst/>
                <a:gdLst>
                  <a:gd name="T0" fmla="*/ 0 w 2365"/>
                  <a:gd name="T1" fmla="*/ 5 h 540"/>
                  <a:gd name="T2" fmla="*/ 0 w 2365"/>
                  <a:gd name="T3" fmla="*/ 4 h 540"/>
                  <a:gd name="T4" fmla="*/ 1 w 2365"/>
                  <a:gd name="T5" fmla="*/ 2 h 540"/>
                  <a:gd name="T6" fmla="*/ 2 w 2365"/>
                  <a:gd name="T7" fmla="*/ 1 h 540"/>
                  <a:gd name="T8" fmla="*/ 4 w 2365"/>
                  <a:gd name="T9" fmla="*/ 1 h 540"/>
                  <a:gd name="T10" fmla="*/ 6 w 2365"/>
                  <a:gd name="T11" fmla="*/ 0 h 540"/>
                  <a:gd name="T12" fmla="*/ 8 w 2365"/>
                  <a:gd name="T13" fmla="*/ 0 h 540"/>
                  <a:gd name="T14" fmla="*/ 11 w 2365"/>
                  <a:gd name="T15" fmla="*/ 0 h 540"/>
                  <a:gd name="T16" fmla="*/ 12 w 2365"/>
                  <a:gd name="T17" fmla="*/ 0 h 540"/>
                  <a:gd name="T18" fmla="*/ 15 w 2365"/>
                  <a:gd name="T19" fmla="*/ 0 h 540"/>
                  <a:gd name="T20" fmla="*/ 20 w 2365"/>
                  <a:gd name="T21" fmla="*/ 0 h 540"/>
                  <a:gd name="T22" fmla="*/ 22 w 2365"/>
                  <a:gd name="T23" fmla="*/ 0 h 540"/>
                  <a:gd name="T24" fmla="*/ 24 w 2365"/>
                  <a:gd name="T25" fmla="*/ 0 h 5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65" h="540">
                    <a:moveTo>
                      <a:pt x="0" y="540"/>
                    </a:moveTo>
                    <a:lnTo>
                      <a:pt x="0" y="352"/>
                    </a:lnTo>
                    <a:lnTo>
                      <a:pt x="103" y="211"/>
                    </a:lnTo>
                    <a:lnTo>
                      <a:pt x="205" y="117"/>
                    </a:lnTo>
                    <a:lnTo>
                      <a:pt x="360" y="69"/>
                    </a:lnTo>
                    <a:lnTo>
                      <a:pt x="566" y="23"/>
                    </a:lnTo>
                    <a:lnTo>
                      <a:pt x="771" y="23"/>
                    </a:lnTo>
                    <a:lnTo>
                      <a:pt x="1080" y="0"/>
                    </a:lnTo>
                    <a:lnTo>
                      <a:pt x="1182" y="0"/>
                    </a:lnTo>
                    <a:lnTo>
                      <a:pt x="1491" y="0"/>
                    </a:lnTo>
                    <a:lnTo>
                      <a:pt x="1954" y="0"/>
                    </a:lnTo>
                    <a:lnTo>
                      <a:pt x="2211" y="0"/>
                    </a:lnTo>
                    <a:lnTo>
                      <a:pt x="236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Freeform 68"/>
              <p:cNvSpPr>
                <a:spLocks/>
              </p:cNvSpPr>
              <p:nvPr/>
            </p:nvSpPr>
            <p:spPr bwMode="auto">
              <a:xfrm>
                <a:off x="3324" y="1466"/>
                <a:ext cx="1131" cy="59"/>
              </a:xfrm>
              <a:custGeom>
                <a:avLst/>
                <a:gdLst>
                  <a:gd name="T0" fmla="*/ 0 w 11309"/>
                  <a:gd name="T1" fmla="*/ 1 h 587"/>
                  <a:gd name="T2" fmla="*/ 72 w 11309"/>
                  <a:gd name="T3" fmla="*/ 1 h 587"/>
                  <a:gd name="T4" fmla="*/ 75 w 11309"/>
                  <a:gd name="T5" fmla="*/ 1 h 587"/>
                  <a:gd name="T6" fmla="*/ 77 w 11309"/>
                  <a:gd name="T7" fmla="*/ 1 h 587"/>
                  <a:gd name="T8" fmla="*/ 80 w 11309"/>
                  <a:gd name="T9" fmla="*/ 1 h 587"/>
                  <a:gd name="T10" fmla="*/ 83 w 11309"/>
                  <a:gd name="T11" fmla="*/ 1 h 587"/>
                  <a:gd name="T12" fmla="*/ 85 w 11309"/>
                  <a:gd name="T13" fmla="*/ 2 h 587"/>
                  <a:gd name="T14" fmla="*/ 89 w 11309"/>
                  <a:gd name="T15" fmla="*/ 2 h 587"/>
                  <a:gd name="T16" fmla="*/ 99 w 11309"/>
                  <a:gd name="T17" fmla="*/ 4 h 587"/>
                  <a:gd name="T18" fmla="*/ 110 w 11309"/>
                  <a:gd name="T19" fmla="*/ 6 h 587"/>
                  <a:gd name="T20" fmla="*/ 113 w 11309"/>
                  <a:gd name="T21" fmla="*/ 6 h 587"/>
                  <a:gd name="T22" fmla="*/ 91 w 11309"/>
                  <a:gd name="T23" fmla="*/ 2 h 587"/>
                  <a:gd name="T24" fmla="*/ 88 w 11309"/>
                  <a:gd name="T25" fmla="*/ 1 h 587"/>
                  <a:gd name="T26" fmla="*/ 86 w 11309"/>
                  <a:gd name="T27" fmla="*/ 1 h 587"/>
                  <a:gd name="T28" fmla="*/ 83 w 11309"/>
                  <a:gd name="T29" fmla="*/ 1 h 587"/>
                  <a:gd name="T30" fmla="*/ 81 w 11309"/>
                  <a:gd name="T31" fmla="*/ 0 h 587"/>
                  <a:gd name="T32" fmla="*/ 79 w 11309"/>
                  <a:gd name="T33" fmla="*/ 0 h 587"/>
                  <a:gd name="T34" fmla="*/ 78 w 11309"/>
                  <a:gd name="T35" fmla="*/ 0 h 587"/>
                  <a:gd name="T36" fmla="*/ 76 w 11309"/>
                  <a:gd name="T37" fmla="*/ 0 h 587"/>
                  <a:gd name="T38" fmla="*/ 74 w 11309"/>
                  <a:gd name="T39" fmla="*/ 0 h 5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09" h="587">
                    <a:moveTo>
                      <a:pt x="0" y="47"/>
                    </a:moveTo>
                    <a:lnTo>
                      <a:pt x="7145" y="47"/>
                    </a:lnTo>
                    <a:lnTo>
                      <a:pt x="7454" y="47"/>
                    </a:lnTo>
                    <a:lnTo>
                      <a:pt x="7711" y="70"/>
                    </a:lnTo>
                    <a:lnTo>
                      <a:pt x="7968" y="94"/>
                    </a:lnTo>
                    <a:lnTo>
                      <a:pt x="8276" y="116"/>
                    </a:lnTo>
                    <a:lnTo>
                      <a:pt x="8533" y="164"/>
                    </a:lnTo>
                    <a:lnTo>
                      <a:pt x="8894" y="211"/>
                    </a:lnTo>
                    <a:lnTo>
                      <a:pt x="9921" y="399"/>
                    </a:lnTo>
                    <a:lnTo>
                      <a:pt x="10950" y="587"/>
                    </a:lnTo>
                    <a:lnTo>
                      <a:pt x="11309" y="587"/>
                    </a:lnTo>
                    <a:lnTo>
                      <a:pt x="9099" y="187"/>
                    </a:lnTo>
                    <a:lnTo>
                      <a:pt x="8842" y="140"/>
                    </a:lnTo>
                    <a:lnTo>
                      <a:pt x="8585" y="94"/>
                    </a:lnTo>
                    <a:lnTo>
                      <a:pt x="8328" y="70"/>
                    </a:lnTo>
                    <a:lnTo>
                      <a:pt x="8122" y="23"/>
                    </a:lnTo>
                    <a:lnTo>
                      <a:pt x="7917" y="23"/>
                    </a:lnTo>
                    <a:lnTo>
                      <a:pt x="7763" y="23"/>
                    </a:lnTo>
                    <a:lnTo>
                      <a:pt x="7556" y="23"/>
                    </a:lnTo>
                    <a:lnTo>
                      <a:pt x="735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Freeform 69"/>
              <p:cNvSpPr>
                <a:spLocks/>
              </p:cNvSpPr>
              <p:nvPr/>
            </p:nvSpPr>
            <p:spPr bwMode="auto">
              <a:xfrm>
                <a:off x="3077" y="1466"/>
                <a:ext cx="982" cy="59"/>
              </a:xfrm>
              <a:custGeom>
                <a:avLst/>
                <a:gdLst>
                  <a:gd name="T0" fmla="*/ 98 w 9818"/>
                  <a:gd name="T1" fmla="*/ 0 h 587"/>
                  <a:gd name="T2" fmla="*/ 13 w 9818"/>
                  <a:gd name="T3" fmla="*/ 0 h 587"/>
                  <a:gd name="T4" fmla="*/ 11 w 9818"/>
                  <a:gd name="T5" fmla="*/ 0 h 587"/>
                  <a:gd name="T6" fmla="*/ 6 w 9818"/>
                  <a:gd name="T7" fmla="*/ 0 h 587"/>
                  <a:gd name="T8" fmla="*/ 5 w 9818"/>
                  <a:gd name="T9" fmla="*/ 1 h 587"/>
                  <a:gd name="T10" fmla="*/ 3 w 9818"/>
                  <a:gd name="T11" fmla="*/ 1 h 587"/>
                  <a:gd name="T12" fmla="*/ 2 w 9818"/>
                  <a:gd name="T13" fmla="*/ 2 h 587"/>
                  <a:gd name="T14" fmla="*/ 1 w 9818"/>
                  <a:gd name="T15" fmla="*/ 2 h 587"/>
                  <a:gd name="T16" fmla="*/ 1 w 9818"/>
                  <a:gd name="T17" fmla="*/ 4 h 587"/>
                  <a:gd name="T18" fmla="*/ 0 w 9818"/>
                  <a:gd name="T19" fmla="*/ 6 h 587"/>
                  <a:gd name="T20" fmla="*/ 1 w 9818"/>
                  <a:gd name="T21" fmla="*/ 6 h 5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818" h="587">
                    <a:moveTo>
                      <a:pt x="9818" y="0"/>
                    </a:moveTo>
                    <a:lnTo>
                      <a:pt x="1336" y="0"/>
                    </a:lnTo>
                    <a:lnTo>
                      <a:pt x="1079" y="0"/>
                    </a:lnTo>
                    <a:lnTo>
                      <a:pt x="616" y="23"/>
                    </a:lnTo>
                    <a:lnTo>
                      <a:pt x="514" y="47"/>
                    </a:lnTo>
                    <a:lnTo>
                      <a:pt x="307" y="94"/>
                    </a:lnTo>
                    <a:lnTo>
                      <a:pt x="205" y="164"/>
                    </a:lnTo>
                    <a:lnTo>
                      <a:pt x="102" y="234"/>
                    </a:lnTo>
                    <a:lnTo>
                      <a:pt x="51" y="399"/>
                    </a:lnTo>
                    <a:lnTo>
                      <a:pt x="0" y="587"/>
                    </a:lnTo>
                    <a:lnTo>
                      <a:pt x="102" y="5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Freeform 70"/>
              <p:cNvSpPr>
                <a:spLocks/>
              </p:cNvSpPr>
              <p:nvPr/>
            </p:nvSpPr>
            <p:spPr bwMode="auto">
              <a:xfrm>
                <a:off x="3077" y="1525"/>
                <a:ext cx="1378" cy="59"/>
              </a:xfrm>
              <a:custGeom>
                <a:avLst/>
                <a:gdLst>
                  <a:gd name="T0" fmla="*/ 0 w 13776"/>
                  <a:gd name="T1" fmla="*/ 0 h 587"/>
                  <a:gd name="T2" fmla="*/ 1 w 13776"/>
                  <a:gd name="T3" fmla="*/ 4 h 587"/>
                  <a:gd name="T4" fmla="*/ 4 w 13776"/>
                  <a:gd name="T5" fmla="*/ 5 h 587"/>
                  <a:gd name="T6" fmla="*/ 8 w 13776"/>
                  <a:gd name="T7" fmla="*/ 6 h 587"/>
                  <a:gd name="T8" fmla="*/ 12 w 13776"/>
                  <a:gd name="T9" fmla="*/ 6 h 587"/>
                  <a:gd name="T10" fmla="*/ 15 w 13776"/>
                  <a:gd name="T11" fmla="*/ 6 h 587"/>
                  <a:gd name="T12" fmla="*/ 21 w 13776"/>
                  <a:gd name="T13" fmla="*/ 6 h 587"/>
                  <a:gd name="T14" fmla="*/ 27 w 13776"/>
                  <a:gd name="T15" fmla="*/ 6 h 587"/>
                  <a:gd name="T16" fmla="*/ 34 w 13776"/>
                  <a:gd name="T17" fmla="*/ 6 h 587"/>
                  <a:gd name="T18" fmla="*/ 42 w 13776"/>
                  <a:gd name="T19" fmla="*/ 6 h 587"/>
                  <a:gd name="T20" fmla="*/ 50 w 13776"/>
                  <a:gd name="T21" fmla="*/ 6 h 587"/>
                  <a:gd name="T22" fmla="*/ 58 w 13776"/>
                  <a:gd name="T23" fmla="*/ 6 h 587"/>
                  <a:gd name="T24" fmla="*/ 66 w 13776"/>
                  <a:gd name="T25" fmla="*/ 6 h 587"/>
                  <a:gd name="T26" fmla="*/ 74 w 13776"/>
                  <a:gd name="T27" fmla="*/ 6 h 587"/>
                  <a:gd name="T28" fmla="*/ 81 w 13776"/>
                  <a:gd name="T29" fmla="*/ 6 h 587"/>
                  <a:gd name="T30" fmla="*/ 87 w 13776"/>
                  <a:gd name="T31" fmla="*/ 6 h 587"/>
                  <a:gd name="T32" fmla="*/ 92 w 13776"/>
                  <a:gd name="T33" fmla="*/ 6 h 587"/>
                  <a:gd name="T34" fmla="*/ 96 w 13776"/>
                  <a:gd name="T35" fmla="*/ 6 h 587"/>
                  <a:gd name="T36" fmla="*/ 97 w 13776"/>
                  <a:gd name="T37" fmla="*/ 6 h 587"/>
                  <a:gd name="T38" fmla="*/ 100 w 13776"/>
                  <a:gd name="T39" fmla="*/ 6 h 587"/>
                  <a:gd name="T40" fmla="*/ 104 w 13776"/>
                  <a:gd name="T41" fmla="*/ 5 h 587"/>
                  <a:gd name="T42" fmla="*/ 110 w 13776"/>
                  <a:gd name="T43" fmla="*/ 5 h 587"/>
                  <a:gd name="T44" fmla="*/ 116 w 13776"/>
                  <a:gd name="T45" fmla="*/ 4 h 587"/>
                  <a:gd name="T46" fmla="*/ 138 w 13776"/>
                  <a:gd name="T47" fmla="*/ 0 h 587"/>
                  <a:gd name="T48" fmla="*/ 124 w 13776"/>
                  <a:gd name="T49" fmla="*/ 2 h 587"/>
                  <a:gd name="T50" fmla="*/ 112 w 13776"/>
                  <a:gd name="T51" fmla="*/ 4 h 587"/>
                  <a:gd name="T52" fmla="*/ 107 w 13776"/>
                  <a:gd name="T53" fmla="*/ 5 h 587"/>
                  <a:gd name="T54" fmla="*/ 101 w 13776"/>
                  <a:gd name="T55" fmla="*/ 5 h 587"/>
                  <a:gd name="T56" fmla="*/ 96 w 13776"/>
                  <a:gd name="T57" fmla="*/ 5 h 587"/>
                  <a:gd name="T58" fmla="*/ 23 w 13776"/>
                  <a:gd name="T59" fmla="*/ 5 h 587"/>
                  <a:gd name="T60" fmla="*/ 16 w 13776"/>
                  <a:gd name="T61" fmla="*/ 5 h 587"/>
                  <a:gd name="T62" fmla="*/ 12 w 13776"/>
                  <a:gd name="T63" fmla="*/ 5 h 587"/>
                  <a:gd name="T64" fmla="*/ 7 w 13776"/>
                  <a:gd name="T65" fmla="*/ 5 h 587"/>
                  <a:gd name="T66" fmla="*/ 3 w 13776"/>
                  <a:gd name="T67" fmla="*/ 4 h 587"/>
                  <a:gd name="T68" fmla="*/ 1 w 13776"/>
                  <a:gd name="T69" fmla="*/ 2 h 587"/>
                  <a:gd name="T70" fmla="*/ 1 w 13776"/>
                  <a:gd name="T71" fmla="*/ 0 h 5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776" h="587">
                    <a:moveTo>
                      <a:pt x="102" y="0"/>
                    </a:moveTo>
                    <a:lnTo>
                      <a:pt x="0" y="0"/>
                    </a:lnTo>
                    <a:lnTo>
                      <a:pt x="51" y="188"/>
                    </a:lnTo>
                    <a:lnTo>
                      <a:pt x="102" y="352"/>
                    </a:lnTo>
                    <a:lnTo>
                      <a:pt x="205" y="446"/>
                    </a:lnTo>
                    <a:lnTo>
                      <a:pt x="359" y="516"/>
                    </a:lnTo>
                    <a:lnTo>
                      <a:pt x="565" y="563"/>
                    </a:lnTo>
                    <a:lnTo>
                      <a:pt x="822" y="587"/>
                    </a:lnTo>
                    <a:lnTo>
                      <a:pt x="1079" y="587"/>
                    </a:lnTo>
                    <a:lnTo>
                      <a:pt x="1233" y="587"/>
                    </a:lnTo>
                    <a:lnTo>
                      <a:pt x="1336" y="587"/>
                    </a:lnTo>
                    <a:lnTo>
                      <a:pt x="1542" y="587"/>
                    </a:lnTo>
                    <a:lnTo>
                      <a:pt x="1799" y="587"/>
                    </a:lnTo>
                    <a:lnTo>
                      <a:pt x="2056" y="587"/>
                    </a:lnTo>
                    <a:lnTo>
                      <a:pt x="2365" y="587"/>
                    </a:lnTo>
                    <a:lnTo>
                      <a:pt x="2672" y="587"/>
                    </a:lnTo>
                    <a:lnTo>
                      <a:pt x="3033" y="587"/>
                    </a:lnTo>
                    <a:lnTo>
                      <a:pt x="3392" y="587"/>
                    </a:lnTo>
                    <a:lnTo>
                      <a:pt x="3753" y="587"/>
                    </a:lnTo>
                    <a:lnTo>
                      <a:pt x="4164" y="587"/>
                    </a:lnTo>
                    <a:lnTo>
                      <a:pt x="4575" y="587"/>
                    </a:lnTo>
                    <a:lnTo>
                      <a:pt x="4986" y="587"/>
                    </a:lnTo>
                    <a:lnTo>
                      <a:pt x="5397" y="587"/>
                    </a:lnTo>
                    <a:lnTo>
                      <a:pt x="5809" y="587"/>
                    </a:lnTo>
                    <a:lnTo>
                      <a:pt x="6220" y="587"/>
                    </a:lnTo>
                    <a:lnTo>
                      <a:pt x="6631" y="587"/>
                    </a:lnTo>
                    <a:lnTo>
                      <a:pt x="6991" y="587"/>
                    </a:lnTo>
                    <a:lnTo>
                      <a:pt x="7351" y="587"/>
                    </a:lnTo>
                    <a:lnTo>
                      <a:pt x="7710" y="587"/>
                    </a:lnTo>
                    <a:lnTo>
                      <a:pt x="8070" y="587"/>
                    </a:lnTo>
                    <a:lnTo>
                      <a:pt x="8430" y="587"/>
                    </a:lnTo>
                    <a:lnTo>
                      <a:pt x="8687" y="587"/>
                    </a:lnTo>
                    <a:lnTo>
                      <a:pt x="8944" y="587"/>
                    </a:lnTo>
                    <a:lnTo>
                      <a:pt x="9201" y="587"/>
                    </a:lnTo>
                    <a:lnTo>
                      <a:pt x="9407" y="587"/>
                    </a:lnTo>
                    <a:lnTo>
                      <a:pt x="9561" y="587"/>
                    </a:lnTo>
                    <a:lnTo>
                      <a:pt x="9664" y="587"/>
                    </a:lnTo>
                    <a:lnTo>
                      <a:pt x="9716" y="587"/>
                    </a:lnTo>
                    <a:lnTo>
                      <a:pt x="9767" y="587"/>
                    </a:lnTo>
                    <a:lnTo>
                      <a:pt x="9973" y="563"/>
                    </a:lnTo>
                    <a:lnTo>
                      <a:pt x="10178" y="563"/>
                    </a:lnTo>
                    <a:lnTo>
                      <a:pt x="10384" y="540"/>
                    </a:lnTo>
                    <a:lnTo>
                      <a:pt x="10693" y="516"/>
                    </a:lnTo>
                    <a:lnTo>
                      <a:pt x="10949" y="470"/>
                    </a:lnTo>
                    <a:lnTo>
                      <a:pt x="11309" y="446"/>
                    </a:lnTo>
                    <a:lnTo>
                      <a:pt x="11566" y="399"/>
                    </a:lnTo>
                    <a:lnTo>
                      <a:pt x="12697" y="188"/>
                    </a:lnTo>
                    <a:lnTo>
                      <a:pt x="13776" y="0"/>
                    </a:lnTo>
                    <a:lnTo>
                      <a:pt x="13417" y="0"/>
                    </a:lnTo>
                    <a:lnTo>
                      <a:pt x="12388" y="188"/>
                    </a:lnTo>
                    <a:lnTo>
                      <a:pt x="11361" y="376"/>
                    </a:lnTo>
                    <a:lnTo>
                      <a:pt x="11155" y="399"/>
                    </a:lnTo>
                    <a:lnTo>
                      <a:pt x="10949" y="423"/>
                    </a:lnTo>
                    <a:lnTo>
                      <a:pt x="10693" y="446"/>
                    </a:lnTo>
                    <a:lnTo>
                      <a:pt x="10435" y="470"/>
                    </a:lnTo>
                    <a:lnTo>
                      <a:pt x="10127" y="494"/>
                    </a:lnTo>
                    <a:lnTo>
                      <a:pt x="9869" y="516"/>
                    </a:lnTo>
                    <a:lnTo>
                      <a:pt x="9612" y="516"/>
                    </a:lnTo>
                    <a:lnTo>
                      <a:pt x="2467" y="516"/>
                    </a:lnTo>
                    <a:lnTo>
                      <a:pt x="2313" y="516"/>
                    </a:lnTo>
                    <a:lnTo>
                      <a:pt x="2056" y="516"/>
                    </a:lnTo>
                    <a:lnTo>
                      <a:pt x="1593" y="516"/>
                    </a:lnTo>
                    <a:lnTo>
                      <a:pt x="1284" y="516"/>
                    </a:lnTo>
                    <a:lnTo>
                      <a:pt x="1182" y="516"/>
                    </a:lnTo>
                    <a:lnTo>
                      <a:pt x="873" y="516"/>
                    </a:lnTo>
                    <a:lnTo>
                      <a:pt x="668" y="494"/>
                    </a:lnTo>
                    <a:lnTo>
                      <a:pt x="462" y="470"/>
                    </a:lnTo>
                    <a:lnTo>
                      <a:pt x="307" y="399"/>
                    </a:lnTo>
                    <a:lnTo>
                      <a:pt x="205" y="305"/>
                    </a:lnTo>
                    <a:lnTo>
                      <a:pt x="102" y="18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Freeform 71"/>
              <p:cNvSpPr>
                <a:spLocks/>
              </p:cNvSpPr>
              <p:nvPr/>
            </p:nvSpPr>
            <p:spPr bwMode="auto">
              <a:xfrm>
                <a:off x="3077" y="1525"/>
                <a:ext cx="1378" cy="59"/>
              </a:xfrm>
              <a:custGeom>
                <a:avLst/>
                <a:gdLst>
                  <a:gd name="T0" fmla="*/ 1 w 13776"/>
                  <a:gd name="T1" fmla="*/ 0 h 587"/>
                  <a:gd name="T2" fmla="*/ 0 w 13776"/>
                  <a:gd name="T3" fmla="*/ 0 h 587"/>
                  <a:gd name="T4" fmla="*/ 1 w 13776"/>
                  <a:gd name="T5" fmla="*/ 2 h 587"/>
                  <a:gd name="T6" fmla="*/ 1 w 13776"/>
                  <a:gd name="T7" fmla="*/ 4 h 587"/>
                  <a:gd name="T8" fmla="*/ 2 w 13776"/>
                  <a:gd name="T9" fmla="*/ 5 h 587"/>
                  <a:gd name="T10" fmla="*/ 4 w 13776"/>
                  <a:gd name="T11" fmla="*/ 5 h 587"/>
                  <a:gd name="T12" fmla="*/ 6 w 13776"/>
                  <a:gd name="T13" fmla="*/ 6 h 587"/>
                  <a:gd name="T14" fmla="*/ 8 w 13776"/>
                  <a:gd name="T15" fmla="*/ 6 h 587"/>
                  <a:gd name="T16" fmla="*/ 11 w 13776"/>
                  <a:gd name="T17" fmla="*/ 6 h 587"/>
                  <a:gd name="T18" fmla="*/ 12 w 13776"/>
                  <a:gd name="T19" fmla="*/ 6 h 587"/>
                  <a:gd name="T20" fmla="*/ 13 w 13776"/>
                  <a:gd name="T21" fmla="*/ 6 h 587"/>
                  <a:gd name="T22" fmla="*/ 15 w 13776"/>
                  <a:gd name="T23" fmla="*/ 6 h 587"/>
                  <a:gd name="T24" fmla="*/ 18 w 13776"/>
                  <a:gd name="T25" fmla="*/ 6 h 587"/>
                  <a:gd name="T26" fmla="*/ 21 w 13776"/>
                  <a:gd name="T27" fmla="*/ 6 h 587"/>
                  <a:gd name="T28" fmla="*/ 24 w 13776"/>
                  <a:gd name="T29" fmla="*/ 6 h 587"/>
                  <a:gd name="T30" fmla="*/ 27 w 13776"/>
                  <a:gd name="T31" fmla="*/ 6 h 587"/>
                  <a:gd name="T32" fmla="*/ 30 w 13776"/>
                  <a:gd name="T33" fmla="*/ 6 h 587"/>
                  <a:gd name="T34" fmla="*/ 34 w 13776"/>
                  <a:gd name="T35" fmla="*/ 6 h 587"/>
                  <a:gd name="T36" fmla="*/ 38 w 13776"/>
                  <a:gd name="T37" fmla="*/ 6 h 587"/>
                  <a:gd name="T38" fmla="*/ 42 w 13776"/>
                  <a:gd name="T39" fmla="*/ 6 h 587"/>
                  <a:gd name="T40" fmla="*/ 46 w 13776"/>
                  <a:gd name="T41" fmla="*/ 6 h 587"/>
                  <a:gd name="T42" fmla="*/ 50 w 13776"/>
                  <a:gd name="T43" fmla="*/ 6 h 587"/>
                  <a:gd name="T44" fmla="*/ 54 w 13776"/>
                  <a:gd name="T45" fmla="*/ 6 h 587"/>
                  <a:gd name="T46" fmla="*/ 58 w 13776"/>
                  <a:gd name="T47" fmla="*/ 6 h 587"/>
                  <a:gd name="T48" fmla="*/ 62 w 13776"/>
                  <a:gd name="T49" fmla="*/ 6 h 587"/>
                  <a:gd name="T50" fmla="*/ 66 w 13776"/>
                  <a:gd name="T51" fmla="*/ 6 h 587"/>
                  <a:gd name="T52" fmla="*/ 70 w 13776"/>
                  <a:gd name="T53" fmla="*/ 6 h 587"/>
                  <a:gd name="T54" fmla="*/ 74 w 13776"/>
                  <a:gd name="T55" fmla="*/ 6 h 587"/>
                  <a:gd name="T56" fmla="*/ 77 w 13776"/>
                  <a:gd name="T57" fmla="*/ 6 h 587"/>
                  <a:gd name="T58" fmla="*/ 81 w 13776"/>
                  <a:gd name="T59" fmla="*/ 6 h 587"/>
                  <a:gd name="T60" fmla="*/ 84 w 13776"/>
                  <a:gd name="T61" fmla="*/ 6 h 587"/>
                  <a:gd name="T62" fmla="*/ 87 w 13776"/>
                  <a:gd name="T63" fmla="*/ 6 h 587"/>
                  <a:gd name="T64" fmla="*/ 90 w 13776"/>
                  <a:gd name="T65" fmla="*/ 6 h 587"/>
                  <a:gd name="T66" fmla="*/ 92 w 13776"/>
                  <a:gd name="T67" fmla="*/ 6 h 587"/>
                  <a:gd name="T68" fmla="*/ 94 w 13776"/>
                  <a:gd name="T69" fmla="*/ 6 h 587"/>
                  <a:gd name="T70" fmla="*/ 96 w 13776"/>
                  <a:gd name="T71" fmla="*/ 6 h 587"/>
                  <a:gd name="T72" fmla="*/ 97 w 13776"/>
                  <a:gd name="T73" fmla="*/ 6 h 587"/>
                  <a:gd name="T74" fmla="*/ 97 w 13776"/>
                  <a:gd name="T75" fmla="*/ 6 h 587"/>
                  <a:gd name="T76" fmla="*/ 98 w 13776"/>
                  <a:gd name="T77" fmla="*/ 6 h 587"/>
                  <a:gd name="T78" fmla="*/ 100 w 13776"/>
                  <a:gd name="T79" fmla="*/ 6 h 587"/>
                  <a:gd name="T80" fmla="*/ 102 w 13776"/>
                  <a:gd name="T81" fmla="*/ 6 h 587"/>
                  <a:gd name="T82" fmla="*/ 104 w 13776"/>
                  <a:gd name="T83" fmla="*/ 5 h 587"/>
                  <a:gd name="T84" fmla="*/ 107 w 13776"/>
                  <a:gd name="T85" fmla="*/ 5 h 587"/>
                  <a:gd name="T86" fmla="*/ 110 w 13776"/>
                  <a:gd name="T87" fmla="*/ 5 h 587"/>
                  <a:gd name="T88" fmla="*/ 113 w 13776"/>
                  <a:gd name="T89" fmla="*/ 5 h 587"/>
                  <a:gd name="T90" fmla="*/ 116 w 13776"/>
                  <a:gd name="T91" fmla="*/ 4 h 587"/>
                  <a:gd name="T92" fmla="*/ 127 w 13776"/>
                  <a:gd name="T93" fmla="*/ 2 h 587"/>
                  <a:gd name="T94" fmla="*/ 138 w 13776"/>
                  <a:gd name="T95" fmla="*/ 0 h 587"/>
                  <a:gd name="T96" fmla="*/ 134 w 13776"/>
                  <a:gd name="T97" fmla="*/ 0 h 587"/>
                  <a:gd name="T98" fmla="*/ 124 w 13776"/>
                  <a:gd name="T99" fmla="*/ 2 h 587"/>
                  <a:gd name="T100" fmla="*/ 114 w 13776"/>
                  <a:gd name="T101" fmla="*/ 4 h 587"/>
                  <a:gd name="T102" fmla="*/ 112 w 13776"/>
                  <a:gd name="T103" fmla="*/ 4 h 587"/>
                  <a:gd name="T104" fmla="*/ 110 w 13776"/>
                  <a:gd name="T105" fmla="*/ 4 h 587"/>
                  <a:gd name="T106" fmla="*/ 107 w 13776"/>
                  <a:gd name="T107" fmla="*/ 5 h 587"/>
                  <a:gd name="T108" fmla="*/ 104 w 13776"/>
                  <a:gd name="T109" fmla="*/ 5 h 587"/>
                  <a:gd name="T110" fmla="*/ 101 w 13776"/>
                  <a:gd name="T111" fmla="*/ 5 h 587"/>
                  <a:gd name="T112" fmla="*/ 99 w 13776"/>
                  <a:gd name="T113" fmla="*/ 5 h 587"/>
                  <a:gd name="T114" fmla="*/ 96 w 13776"/>
                  <a:gd name="T115" fmla="*/ 5 h 5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776" h="587">
                    <a:moveTo>
                      <a:pt x="102" y="0"/>
                    </a:moveTo>
                    <a:lnTo>
                      <a:pt x="0" y="0"/>
                    </a:lnTo>
                    <a:lnTo>
                      <a:pt x="51" y="188"/>
                    </a:lnTo>
                    <a:lnTo>
                      <a:pt x="102" y="352"/>
                    </a:lnTo>
                    <a:lnTo>
                      <a:pt x="205" y="446"/>
                    </a:lnTo>
                    <a:lnTo>
                      <a:pt x="359" y="516"/>
                    </a:lnTo>
                    <a:lnTo>
                      <a:pt x="565" y="563"/>
                    </a:lnTo>
                    <a:lnTo>
                      <a:pt x="822" y="587"/>
                    </a:lnTo>
                    <a:lnTo>
                      <a:pt x="1079" y="587"/>
                    </a:lnTo>
                    <a:lnTo>
                      <a:pt x="1233" y="587"/>
                    </a:lnTo>
                    <a:lnTo>
                      <a:pt x="1336" y="587"/>
                    </a:lnTo>
                    <a:lnTo>
                      <a:pt x="1542" y="587"/>
                    </a:lnTo>
                    <a:lnTo>
                      <a:pt x="1799" y="587"/>
                    </a:lnTo>
                    <a:lnTo>
                      <a:pt x="2056" y="587"/>
                    </a:lnTo>
                    <a:lnTo>
                      <a:pt x="2365" y="587"/>
                    </a:lnTo>
                    <a:lnTo>
                      <a:pt x="2672" y="587"/>
                    </a:lnTo>
                    <a:lnTo>
                      <a:pt x="3033" y="587"/>
                    </a:lnTo>
                    <a:lnTo>
                      <a:pt x="3392" y="587"/>
                    </a:lnTo>
                    <a:lnTo>
                      <a:pt x="3753" y="587"/>
                    </a:lnTo>
                    <a:lnTo>
                      <a:pt x="4164" y="587"/>
                    </a:lnTo>
                    <a:lnTo>
                      <a:pt x="4575" y="587"/>
                    </a:lnTo>
                    <a:lnTo>
                      <a:pt x="4986" y="587"/>
                    </a:lnTo>
                    <a:lnTo>
                      <a:pt x="5397" y="587"/>
                    </a:lnTo>
                    <a:lnTo>
                      <a:pt x="5809" y="587"/>
                    </a:lnTo>
                    <a:lnTo>
                      <a:pt x="6220" y="587"/>
                    </a:lnTo>
                    <a:lnTo>
                      <a:pt x="6631" y="587"/>
                    </a:lnTo>
                    <a:lnTo>
                      <a:pt x="6991" y="587"/>
                    </a:lnTo>
                    <a:lnTo>
                      <a:pt x="7351" y="587"/>
                    </a:lnTo>
                    <a:lnTo>
                      <a:pt x="7710" y="587"/>
                    </a:lnTo>
                    <a:lnTo>
                      <a:pt x="8070" y="587"/>
                    </a:lnTo>
                    <a:lnTo>
                      <a:pt x="8430" y="587"/>
                    </a:lnTo>
                    <a:lnTo>
                      <a:pt x="8687" y="587"/>
                    </a:lnTo>
                    <a:lnTo>
                      <a:pt x="8944" y="587"/>
                    </a:lnTo>
                    <a:lnTo>
                      <a:pt x="9201" y="587"/>
                    </a:lnTo>
                    <a:lnTo>
                      <a:pt x="9407" y="587"/>
                    </a:lnTo>
                    <a:lnTo>
                      <a:pt x="9561" y="587"/>
                    </a:lnTo>
                    <a:lnTo>
                      <a:pt x="9664" y="587"/>
                    </a:lnTo>
                    <a:lnTo>
                      <a:pt x="9716" y="587"/>
                    </a:lnTo>
                    <a:lnTo>
                      <a:pt x="9767" y="587"/>
                    </a:lnTo>
                    <a:lnTo>
                      <a:pt x="9973" y="563"/>
                    </a:lnTo>
                    <a:lnTo>
                      <a:pt x="10178" y="563"/>
                    </a:lnTo>
                    <a:lnTo>
                      <a:pt x="10384" y="540"/>
                    </a:lnTo>
                    <a:lnTo>
                      <a:pt x="10693" y="516"/>
                    </a:lnTo>
                    <a:lnTo>
                      <a:pt x="10949" y="470"/>
                    </a:lnTo>
                    <a:lnTo>
                      <a:pt x="11309" y="446"/>
                    </a:lnTo>
                    <a:lnTo>
                      <a:pt x="11566" y="399"/>
                    </a:lnTo>
                    <a:lnTo>
                      <a:pt x="12697" y="188"/>
                    </a:lnTo>
                    <a:lnTo>
                      <a:pt x="13776" y="0"/>
                    </a:lnTo>
                    <a:lnTo>
                      <a:pt x="13417" y="0"/>
                    </a:lnTo>
                    <a:lnTo>
                      <a:pt x="12388" y="188"/>
                    </a:lnTo>
                    <a:lnTo>
                      <a:pt x="11361" y="376"/>
                    </a:lnTo>
                    <a:lnTo>
                      <a:pt x="11155" y="399"/>
                    </a:lnTo>
                    <a:lnTo>
                      <a:pt x="10949" y="423"/>
                    </a:lnTo>
                    <a:lnTo>
                      <a:pt x="10693" y="446"/>
                    </a:lnTo>
                    <a:lnTo>
                      <a:pt x="10435" y="470"/>
                    </a:lnTo>
                    <a:lnTo>
                      <a:pt x="10127" y="494"/>
                    </a:lnTo>
                    <a:lnTo>
                      <a:pt x="9869" y="516"/>
                    </a:lnTo>
                    <a:lnTo>
                      <a:pt x="9612" y="51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Freeform 72"/>
              <p:cNvSpPr>
                <a:spLocks/>
              </p:cNvSpPr>
              <p:nvPr/>
            </p:nvSpPr>
            <p:spPr bwMode="auto">
              <a:xfrm>
                <a:off x="3087" y="1525"/>
                <a:ext cx="951" cy="52"/>
              </a:xfrm>
              <a:custGeom>
                <a:avLst/>
                <a:gdLst>
                  <a:gd name="T0" fmla="*/ 95 w 9510"/>
                  <a:gd name="T1" fmla="*/ 5 h 516"/>
                  <a:gd name="T2" fmla="*/ 24 w 9510"/>
                  <a:gd name="T3" fmla="*/ 5 h 516"/>
                  <a:gd name="T4" fmla="*/ 22 w 9510"/>
                  <a:gd name="T5" fmla="*/ 5 h 516"/>
                  <a:gd name="T6" fmla="*/ 20 w 9510"/>
                  <a:gd name="T7" fmla="*/ 5 h 516"/>
                  <a:gd name="T8" fmla="*/ 15 w 9510"/>
                  <a:gd name="T9" fmla="*/ 5 h 516"/>
                  <a:gd name="T10" fmla="*/ 12 w 9510"/>
                  <a:gd name="T11" fmla="*/ 5 h 516"/>
                  <a:gd name="T12" fmla="*/ 11 w 9510"/>
                  <a:gd name="T13" fmla="*/ 5 h 516"/>
                  <a:gd name="T14" fmla="*/ 8 w 9510"/>
                  <a:gd name="T15" fmla="*/ 5 h 516"/>
                  <a:gd name="T16" fmla="*/ 6 w 9510"/>
                  <a:gd name="T17" fmla="*/ 5 h 516"/>
                  <a:gd name="T18" fmla="*/ 4 w 9510"/>
                  <a:gd name="T19" fmla="*/ 5 h 516"/>
                  <a:gd name="T20" fmla="*/ 2 w 9510"/>
                  <a:gd name="T21" fmla="*/ 4 h 516"/>
                  <a:gd name="T22" fmla="*/ 1 w 9510"/>
                  <a:gd name="T23" fmla="*/ 3 h 516"/>
                  <a:gd name="T24" fmla="*/ 0 w 9510"/>
                  <a:gd name="T25" fmla="*/ 2 h 516"/>
                  <a:gd name="T26" fmla="*/ 0 w 9510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10" h="516">
                    <a:moveTo>
                      <a:pt x="9510" y="516"/>
                    </a:moveTo>
                    <a:lnTo>
                      <a:pt x="2365" y="516"/>
                    </a:lnTo>
                    <a:lnTo>
                      <a:pt x="2211" y="516"/>
                    </a:lnTo>
                    <a:lnTo>
                      <a:pt x="1954" y="516"/>
                    </a:lnTo>
                    <a:lnTo>
                      <a:pt x="1491" y="516"/>
                    </a:lnTo>
                    <a:lnTo>
                      <a:pt x="1182" y="516"/>
                    </a:lnTo>
                    <a:lnTo>
                      <a:pt x="1080" y="516"/>
                    </a:lnTo>
                    <a:lnTo>
                      <a:pt x="771" y="516"/>
                    </a:lnTo>
                    <a:lnTo>
                      <a:pt x="566" y="494"/>
                    </a:lnTo>
                    <a:lnTo>
                      <a:pt x="360" y="470"/>
                    </a:lnTo>
                    <a:lnTo>
                      <a:pt x="205" y="399"/>
                    </a:lnTo>
                    <a:lnTo>
                      <a:pt x="103" y="305"/>
                    </a:lnTo>
                    <a:lnTo>
                      <a:pt x="0" y="18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Freeform 73"/>
              <p:cNvSpPr>
                <a:spLocks/>
              </p:cNvSpPr>
              <p:nvPr/>
            </p:nvSpPr>
            <p:spPr bwMode="auto">
              <a:xfrm>
                <a:off x="3324" y="1471"/>
                <a:ext cx="792" cy="35"/>
              </a:xfrm>
              <a:custGeom>
                <a:avLst/>
                <a:gdLst>
                  <a:gd name="T0" fmla="*/ 77 w 7917"/>
                  <a:gd name="T1" fmla="*/ 0 h 352"/>
                  <a:gd name="T2" fmla="*/ 75 w 7917"/>
                  <a:gd name="T3" fmla="*/ 0 h 352"/>
                  <a:gd name="T4" fmla="*/ 72 w 7917"/>
                  <a:gd name="T5" fmla="*/ 0 h 352"/>
                  <a:gd name="T6" fmla="*/ 0 w 7917"/>
                  <a:gd name="T7" fmla="*/ 0 h 352"/>
                  <a:gd name="T8" fmla="*/ 0 w 7917"/>
                  <a:gd name="T9" fmla="*/ 3 h 352"/>
                  <a:gd name="T10" fmla="*/ 76 w 7917"/>
                  <a:gd name="T11" fmla="*/ 3 h 352"/>
                  <a:gd name="T12" fmla="*/ 77 w 7917"/>
                  <a:gd name="T13" fmla="*/ 3 h 352"/>
                  <a:gd name="T14" fmla="*/ 78 w 7917"/>
                  <a:gd name="T15" fmla="*/ 3 h 352"/>
                  <a:gd name="T16" fmla="*/ 79 w 7917"/>
                  <a:gd name="T17" fmla="*/ 3 h 352"/>
                  <a:gd name="T18" fmla="*/ 79 w 7917"/>
                  <a:gd name="T19" fmla="*/ 2 h 352"/>
                  <a:gd name="T20" fmla="*/ 79 w 7917"/>
                  <a:gd name="T21" fmla="*/ 2 h 352"/>
                  <a:gd name="T22" fmla="*/ 79 w 7917"/>
                  <a:gd name="T23" fmla="*/ 1 h 352"/>
                  <a:gd name="T24" fmla="*/ 79 w 7917"/>
                  <a:gd name="T25" fmla="*/ 1 h 352"/>
                  <a:gd name="T26" fmla="*/ 77 w 7917"/>
                  <a:gd name="T27" fmla="*/ 0 h 352"/>
                  <a:gd name="T28" fmla="*/ 77 w 7917"/>
                  <a:gd name="T29" fmla="*/ 0 h 3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917" h="352">
                    <a:moveTo>
                      <a:pt x="7711" y="23"/>
                    </a:moveTo>
                    <a:lnTo>
                      <a:pt x="7454" y="0"/>
                    </a:lnTo>
                    <a:lnTo>
                      <a:pt x="7145" y="0"/>
                    </a:lnTo>
                    <a:lnTo>
                      <a:pt x="0" y="0"/>
                    </a:lnTo>
                    <a:lnTo>
                      <a:pt x="0" y="352"/>
                    </a:lnTo>
                    <a:lnTo>
                      <a:pt x="7556" y="352"/>
                    </a:lnTo>
                    <a:lnTo>
                      <a:pt x="7660" y="328"/>
                    </a:lnTo>
                    <a:lnTo>
                      <a:pt x="7814" y="282"/>
                    </a:lnTo>
                    <a:lnTo>
                      <a:pt x="7865" y="258"/>
                    </a:lnTo>
                    <a:lnTo>
                      <a:pt x="7917" y="187"/>
                    </a:lnTo>
                    <a:lnTo>
                      <a:pt x="7917" y="164"/>
                    </a:lnTo>
                    <a:lnTo>
                      <a:pt x="7917" y="93"/>
                    </a:lnTo>
                    <a:lnTo>
                      <a:pt x="7865" y="69"/>
                    </a:lnTo>
                    <a:lnTo>
                      <a:pt x="7711" y="23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Freeform 74"/>
              <p:cNvSpPr>
                <a:spLocks/>
              </p:cNvSpPr>
              <p:nvPr/>
            </p:nvSpPr>
            <p:spPr bwMode="auto">
              <a:xfrm>
                <a:off x="4038" y="1471"/>
                <a:ext cx="57" cy="2"/>
              </a:xfrm>
              <a:custGeom>
                <a:avLst/>
                <a:gdLst>
                  <a:gd name="T0" fmla="*/ 6 w 566"/>
                  <a:gd name="T1" fmla="*/ 0 h 23"/>
                  <a:gd name="T2" fmla="*/ 3 w 566"/>
                  <a:gd name="T3" fmla="*/ 0 h 23"/>
                  <a:gd name="T4" fmla="*/ 0 w 566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6" h="23">
                    <a:moveTo>
                      <a:pt x="566" y="23"/>
                    </a:moveTo>
                    <a:lnTo>
                      <a:pt x="30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0" name="Freeform 75"/>
              <p:cNvSpPr>
                <a:spLocks/>
              </p:cNvSpPr>
              <p:nvPr/>
            </p:nvSpPr>
            <p:spPr bwMode="auto">
              <a:xfrm>
                <a:off x="3324" y="1471"/>
                <a:ext cx="714" cy="35"/>
              </a:xfrm>
              <a:custGeom>
                <a:avLst/>
                <a:gdLst>
                  <a:gd name="T0" fmla="*/ 71 w 7145"/>
                  <a:gd name="T1" fmla="*/ 0 h 352"/>
                  <a:gd name="T2" fmla="*/ 0 w 7145"/>
                  <a:gd name="T3" fmla="*/ 0 h 352"/>
                  <a:gd name="T4" fmla="*/ 0 w 7145"/>
                  <a:gd name="T5" fmla="*/ 3 h 3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45" h="352">
                    <a:moveTo>
                      <a:pt x="7145" y="0"/>
                    </a:moveTo>
                    <a:lnTo>
                      <a:pt x="0" y="0"/>
                    </a:lnTo>
                    <a:lnTo>
                      <a:pt x="0" y="3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Freeform 76"/>
              <p:cNvSpPr>
                <a:spLocks/>
              </p:cNvSpPr>
              <p:nvPr/>
            </p:nvSpPr>
            <p:spPr bwMode="auto">
              <a:xfrm>
                <a:off x="3324" y="1473"/>
                <a:ext cx="792" cy="33"/>
              </a:xfrm>
              <a:custGeom>
                <a:avLst/>
                <a:gdLst>
                  <a:gd name="T0" fmla="*/ 0 w 7917"/>
                  <a:gd name="T1" fmla="*/ 3 h 329"/>
                  <a:gd name="T2" fmla="*/ 76 w 7917"/>
                  <a:gd name="T3" fmla="*/ 3 h 329"/>
                  <a:gd name="T4" fmla="*/ 77 w 7917"/>
                  <a:gd name="T5" fmla="*/ 3 h 329"/>
                  <a:gd name="T6" fmla="*/ 78 w 7917"/>
                  <a:gd name="T7" fmla="*/ 3 h 329"/>
                  <a:gd name="T8" fmla="*/ 79 w 7917"/>
                  <a:gd name="T9" fmla="*/ 2 h 329"/>
                  <a:gd name="T10" fmla="*/ 79 w 7917"/>
                  <a:gd name="T11" fmla="*/ 2 h 329"/>
                  <a:gd name="T12" fmla="*/ 79 w 7917"/>
                  <a:gd name="T13" fmla="*/ 1 h 329"/>
                  <a:gd name="T14" fmla="*/ 79 w 7917"/>
                  <a:gd name="T15" fmla="*/ 1 h 329"/>
                  <a:gd name="T16" fmla="*/ 79 w 7917"/>
                  <a:gd name="T17" fmla="*/ 1 h 329"/>
                  <a:gd name="T18" fmla="*/ 77 w 7917"/>
                  <a:gd name="T19" fmla="*/ 0 h 3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17" h="329">
                    <a:moveTo>
                      <a:pt x="0" y="329"/>
                    </a:moveTo>
                    <a:lnTo>
                      <a:pt x="7556" y="329"/>
                    </a:lnTo>
                    <a:lnTo>
                      <a:pt x="7660" y="305"/>
                    </a:lnTo>
                    <a:lnTo>
                      <a:pt x="7814" y="259"/>
                    </a:lnTo>
                    <a:lnTo>
                      <a:pt x="7865" y="235"/>
                    </a:lnTo>
                    <a:lnTo>
                      <a:pt x="7917" y="164"/>
                    </a:lnTo>
                    <a:lnTo>
                      <a:pt x="7917" y="141"/>
                    </a:lnTo>
                    <a:lnTo>
                      <a:pt x="7917" y="70"/>
                    </a:lnTo>
                    <a:lnTo>
                      <a:pt x="7865" y="46"/>
                    </a:lnTo>
                    <a:lnTo>
                      <a:pt x="771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Freeform 77"/>
              <p:cNvSpPr>
                <a:spLocks/>
              </p:cNvSpPr>
              <p:nvPr/>
            </p:nvSpPr>
            <p:spPr bwMode="auto">
              <a:xfrm>
                <a:off x="3324" y="1506"/>
                <a:ext cx="786" cy="45"/>
              </a:xfrm>
              <a:custGeom>
                <a:avLst/>
                <a:gdLst>
                  <a:gd name="T0" fmla="*/ 75 w 7865"/>
                  <a:gd name="T1" fmla="*/ 0 h 446"/>
                  <a:gd name="T2" fmla="*/ 0 w 7865"/>
                  <a:gd name="T3" fmla="*/ 0 h 446"/>
                  <a:gd name="T4" fmla="*/ 0 w 7865"/>
                  <a:gd name="T5" fmla="*/ 5 h 446"/>
                  <a:gd name="T6" fmla="*/ 74 w 7865"/>
                  <a:gd name="T7" fmla="*/ 5 h 446"/>
                  <a:gd name="T8" fmla="*/ 76 w 7865"/>
                  <a:gd name="T9" fmla="*/ 4 h 446"/>
                  <a:gd name="T10" fmla="*/ 77 w 7865"/>
                  <a:gd name="T11" fmla="*/ 4 h 446"/>
                  <a:gd name="T12" fmla="*/ 78 w 7865"/>
                  <a:gd name="T13" fmla="*/ 3 h 446"/>
                  <a:gd name="T14" fmla="*/ 79 w 7865"/>
                  <a:gd name="T15" fmla="*/ 2 h 446"/>
                  <a:gd name="T16" fmla="*/ 78 w 7865"/>
                  <a:gd name="T17" fmla="*/ 1 h 446"/>
                  <a:gd name="T18" fmla="*/ 78 w 7865"/>
                  <a:gd name="T19" fmla="*/ 1 h 446"/>
                  <a:gd name="T20" fmla="*/ 77 w 7865"/>
                  <a:gd name="T21" fmla="*/ 0 h 446"/>
                  <a:gd name="T22" fmla="*/ 75 w 7865"/>
                  <a:gd name="T23" fmla="*/ 0 h 446"/>
                  <a:gd name="T24" fmla="*/ 75 w 7865"/>
                  <a:gd name="T25" fmla="*/ 0 h 4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65" h="446">
                    <a:moveTo>
                      <a:pt x="7556" y="0"/>
                    </a:moveTo>
                    <a:lnTo>
                      <a:pt x="0" y="0"/>
                    </a:lnTo>
                    <a:lnTo>
                      <a:pt x="0" y="446"/>
                    </a:lnTo>
                    <a:lnTo>
                      <a:pt x="7454" y="446"/>
                    </a:lnTo>
                    <a:lnTo>
                      <a:pt x="7608" y="423"/>
                    </a:lnTo>
                    <a:lnTo>
                      <a:pt x="7711" y="376"/>
                    </a:lnTo>
                    <a:lnTo>
                      <a:pt x="7814" y="305"/>
                    </a:lnTo>
                    <a:lnTo>
                      <a:pt x="7865" y="234"/>
                    </a:lnTo>
                    <a:lnTo>
                      <a:pt x="7814" y="141"/>
                    </a:lnTo>
                    <a:lnTo>
                      <a:pt x="7763" y="94"/>
                    </a:lnTo>
                    <a:lnTo>
                      <a:pt x="7660" y="23"/>
                    </a:lnTo>
                    <a:lnTo>
                      <a:pt x="7556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3" name="Freeform 78"/>
              <p:cNvSpPr>
                <a:spLocks/>
              </p:cNvSpPr>
              <p:nvPr/>
            </p:nvSpPr>
            <p:spPr bwMode="auto">
              <a:xfrm>
                <a:off x="3324" y="1506"/>
                <a:ext cx="756" cy="45"/>
              </a:xfrm>
              <a:custGeom>
                <a:avLst/>
                <a:gdLst>
                  <a:gd name="T0" fmla="*/ 76 w 7556"/>
                  <a:gd name="T1" fmla="*/ 0 h 446"/>
                  <a:gd name="T2" fmla="*/ 0 w 7556"/>
                  <a:gd name="T3" fmla="*/ 0 h 446"/>
                  <a:gd name="T4" fmla="*/ 0 w 7556"/>
                  <a:gd name="T5" fmla="*/ 5 h 4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56" h="446">
                    <a:moveTo>
                      <a:pt x="7556" y="0"/>
                    </a:moveTo>
                    <a:lnTo>
                      <a:pt x="0" y="0"/>
                    </a:lnTo>
                    <a:lnTo>
                      <a:pt x="0" y="4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Freeform 79"/>
              <p:cNvSpPr>
                <a:spLocks/>
              </p:cNvSpPr>
              <p:nvPr/>
            </p:nvSpPr>
            <p:spPr bwMode="auto">
              <a:xfrm>
                <a:off x="3324" y="1506"/>
                <a:ext cx="786" cy="45"/>
              </a:xfrm>
              <a:custGeom>
                <a:avLst/>
                <a:gdLst>
                  <a:gd name="T0" fmla="*/ 0 w 7865"/>
                  <a:gd name="T1" fmla="*/ 5 h 446"/>
                  <a:gd name="T2" fmla="*/ 74 w 7865"/>
                  <a:gd name="T3" fmla="*/ 5 h 446"/>
                  <a:gd name="T4" fmla="*/ 76 w 7865"/>
                  <a:gd name="T5" fmla="*/ 4 h 446"/>
                  <a:gd name="T6" fmla="*/ 77 w 7865"/>
                  <a:gd name="T7" fmla="*/ 4 h 446"/>
                  <a:gd name="T8" fmla="*/ 78 w 7865"/>
                  <a:gd name="T9" fmla="*/ 3 h 446"/>
                  <a:gd name="T10" fmla="*/ 79 w 7865"/>
                  <a:gd name="T11" fmla="*/ 2 h 446"/>
                  <a:gd name="T12" fmla="*/ 78 w 7865"/>
                  <a:gd name="T13" fmla="*/ 1 h 446"/>
                  <a:gd name="T14" fmla="*/ 78 w 7865"/>
                  <a:gd name="T15" fmla="*/ 1 h 446"/>
                  <a:gd name="T16" fmla="*/ 77 w 7865"/>
                  <a:gd name="T17" fmla="*/ 0 h 446"/>
                  <a:gd name="T18" fmla="*/ 75 w 7865"/>
                  <a:gd name="T19" fmla="*/ 0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65" h="446">
                    <a:moveTo>
                      <a:pt x="0" y="446"/>
                    </a:moveTo>
                    <a:lnTo>
                      <a:pt x="7454" y="446"/>
                    </a:lnTo>
                    <a:lnTo>
                      <a:pt x="7608" y="423"/>
                    </a:lnTo>
                    <a:lnTo>
                      <a:pt x="7711" y="376"/>
                    </a:lnTo>
                    <a:lnTo>
                      <a:pt x="7814" y="305"/>
                    </a:lnTo>
                    <a:lnTo>
                      <a:pt x="7865" y="234"/>
                    </a:lnTo>
                    <a:lnTo>
                      <a:pt x="7814" y="141"/>
                    </a:lnTo>
                    <a:lnTo>
                      <a:pt x="7763" y="94"/>
                    </a:lnTo>
                    <a:lnTo>
                      <a:pt x="7660" y="23"/>
                    </a:lnTo>
                    <a:lnTo>
                      <a:pt x="7556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Freeform 80"/>
              <p:cNvSpPr>
                <a:spLocks/>
              </p:cNvSpPr>
              <p:nvPr/>
            </p:nvSpPr>
            <p:spPr bwMode="auto">
              <a:xfrm>
                <a:off x="3324" y="1551"/>
                <a:ext cx="761" cy="26"/>
              </a:xfrm>
              <a:custGeom>
                <a:avLst/>
                <a:gdLst>
                  <a:gd name="T0" fmla="*/ 0 w 7608"/>
                  <a:gd name="T1" fmla="*/ 3 h 258"/>
                  <a:gd name="T2" fmla="*/ 72 w 7608"/>
                  <a:gd name="T3" fmla="*/ 3 h 258"/>
                  <a:gd name="T4" fmla="*/ 72 w 7608"/>
                  <a:gd name="T5" fmla="*/ 3 h 258"/>
                  <a:gd name="T6" fmla="*/ 73 w 7608"/>
                  <a:gd name="T7" fmla="*/ 2 h 258"/>
                  <a:gd name="T8" fmla="*/ 74 w 7608"/>
                  <a:gd name="T9" fmla="*/ 2 h 258"/>
                  <a:gd name="T10" fmla="*/ 75 w 7608"/>
                  <a:gd name="T11" fmla="*/ 2 h 258"/>
                  <a:gd name="T12" fmla="*/ 76 w 7608"/>
                  <a:gd name="T13" fmla="*/ 1 h 258"/>
                  <a:gd name="T14" fmla="*/ 76 w 7608"/>
                  <a:gd name="T15" fmla="*/ 1 h 258"/>
                  <a:gd name="T16" fmla="*/ 76 w 7608"/>
                  <a:gd name="T17" fmla="*/ 0 h 258"/>
                  <a:gd name="T18" fmla="*/ 75 w 7608"/>
                  <a:gd name="T19" fmla="*/ 0 h 258"/>
                  <a:gd name="T20" fmla="*/ 0 w 7608"/>
                  <a:gd name="T21" fmla="*/ 0 h 258"/>
                  <a:gd name="T22" fmla="*/ 0 w 7608"/>
                  <a:gd name="T23" fmla="*/ 3 h 258"/>
                  <a:gd name="T24" fmla="*/ 0 w 7608"/>
                  <a:gd name="T25" fmla="*/ 3 h 2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08" h="258">
                    <a:moveTo>
                      <a:pt x="0" y="258"/>
                    </a:moveTo>
                    <a:lnTo>
                      <a:pt x="7145" y="258"/>
                    </a:lnTo>
                    <a:lnTo>
                      <a:pt x="7197" y="258"/>
                    </a:lnTo>
                    <a:lnTo>
                      <a:pt x="7249" y="236"/>
                    </a:lnTo>
                    <a:lnTo>
                      <a:pt x="7351" y="212"/>
                    </a:lnTo>
                    <a:lnTo>
                      <a:pt x="7454" y="165"/>
                    </a:lnTo>
                    <a:lnTo>
                      <a:pt x="7556" y="118"/>
                    </a:lnTo>
                    <a:lnTo>
                      <a:pt x="7608" y="70"/>
                    </a:lnTo>
                    <a:lnTo>
                      <a:pt x="7556" y="23"/>
                    </a:lnTo>
                    <a:lnTo>
                      <a:pt x="7454" y="0"/>
                    </a:lnTo>
                    <a:lnTo>
                      <a:pt x="0" y="0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Freeform 81"/>
              <p:cNvSpPr>
                <a:spLocks/>
              </p:cNvSpPr>
              <p:nvPr/>
            </p:nvSpPr>
            <p:spPr bwMode="auto">
              <a:xfrm>
                <a:off x="3324" y="1551"/>
                <a:ext cx="761" cy="26"/>
              </a:xfrm>
              <a:custGeom>
                <a:avLst/>
                <a:gdLst>
                  <a:gd name="T0" fmla="*/ 0 w 7608"/>
                  <a:gd name="T1" fmla="*/ 3 h 258"/>
                  <a:gd name="T2" fmla="*/ 72 w 7608"/>
                  <a:gd name="T3" fmla="*/ 3 h 258"/>
                  <a:gd name="T4" fmla="*/ 72 w 7608"/>
                  <a:gd name="T5" fmla="*/ 3 h 258"/>
                  <a:gd name="T6" fmla="*/ 73 w 7608"/>
                  <a:gd name="T7" fmla="*/ 2 h 258"/>
                  <a:gd name="T8" fmla="*/ 74 w 7608"/>
                  <a:gd name="T9" fmla="*/ 2 h 258"/>
                  <a:gd name="T10" fmla="*/ 75 w 7608"/>
                  <a:gd name="T11" fmla="*/ 2 h 258"/>
                  <a:gd name="T12" fmla="*/ 76 w 7608"/>
                  <a:gd name="T13" fmla="*/ 1 h 258"/>
                  <a:gd name="T14" fmla="*/ 76 w 7608"/>
                  <a:gd name="T15" fmla="*/ 1 h 258"/>
                  <a:gd name="T16" fmla="*/ 76 w 7608"/>
                  <a:gd name="T17" fmla="*/ 0 h 258"/>
                  <a:gd name="T18" fmla="*/ 75 w 7608"/>
                  <a:gd name="T19" fmla="*/ 0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08" h="258">
                    <a:moveTo>
                      <a:pt x="0" y="258"/>
                    </a:moveTo>
                    <a:lnTo>
                      <a:pt x="7145" y="258"/>
                    </a:lnTo>
                    <a:lnTo>
                      <a:pt x="7197" y="258"/>
                    </a:lnTo>
                    <a:lnTo>
                      <a:pt x="7249" y="236"/>
                    </a:lnTo>
                    <a:lnTo>
                      <a:pt x="7351" y="212"/>
                    </a:lnTo>
                    <a:lnTo>
                      <a:pt x="7454" y="165"/>
                    </a:lnTo>
                    <a:lnTo>
                      <a:pt x="7556" y="118"/>
                    </a:lnTo>
                    <a:lnTo>
                      <a:pt x="7608" y="70"/>
                    </a:lnTo>
                    <a:lnTo>
                      <a:pt x="7556" y="23"/>
                    </a:lnTo>
                    <a:lnTo>
                      <a:pt x="745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Freeform 82"/>
              <p:cNvSpPr>
                <a:spLocks/>
              </p:cNvSpPr>
              <p:nvPr/>
            </p:nvSpPr>
            <p:spPr bwMode="auto">
              <a:xfrm>
                <a:off x="3324" y="1551"/>
                <a:ext cx="745" cy="26"/>
              </a:xfrm>
              <a:custGeom>
                <a:avLst/>
                <a:gdLst>
                  <a:gd name="T0" fmla="*/ 74 w 7454"/>
                  <a:gd name="T1" fmla="*/ 0 h 258"/>
                  <a:gd name="T2" fmla="*/ 0 w 7454"/>
                  <a:gd name="T3" fmla="*/ 0 h 258"/>
                  <a:gd name="T4" fmla="*/ 0 w 7454"/>
                  <a:gd name="T5" fmla="*/ 3 h 2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54" h="258">
                    <a:moveTo>
                      <a:pt x="7454" y="0"/>
                    </a:moveTo>
                    <a:lnTo>
                      <a:pt x="0" y="0"/>
                    </a:lnTo>
                    <a:lnTo>
                      <a:pt x="0" y="25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8" name="Freeform 83"/>
              <p:cNvSpPr>
                <a:spLocks/>
              </p:cNvSpPr>
              <p:nvPr/>
            </p:nvSpPr>
            <p:spPr bwMode="auto">
              <a:xfrm>
                <a:off x="4038" y="1473"/>
                <a:ext cx="278" cy="104"/>
              </a:xfrm>
              <a:custGeom>
                <a:avLst/>
                <a:gdLst>
                  <a:gd name="T0" fmla="*/ 0 w 2776"/>
                  <a:gd name="T1" fmla="*/ 10 h 1033"/>
                  <a:gd name="T2" fmla="*/ 3 w 2776"/>
                  <a:gd name="T3" fmla="*/ 10 h 1033"/>
                  <a:gd name="T4" fmla="*/ 5 w 2776"/>
                  <a:gd name="T5" fmla="*/ 10 h 1033"/>
                  <a:gd name="T6" fmla="*/ 8 w 2776"/>
                  <a:gd name="T7" fmla="*/ 10 h 1033"/>
                  <a:gd name="T8" fmla="*/ 11 w 2776"/>
                  <a:gd name="T9" fmla="*/ 10 h 1033"/>
                  <a:gd name="T10" fmla="*/ 13 w 2776"/>
                  <a:gd name="T11" fmla="*/ 10 h 1033"/>
                  <a:gd name="T12" fmla="*/ 16 w 2776"/>
                  <a:gd name="T13" fmla="*/ 9 h 1033"/>
                  <a:gd name="T14" fmla="*/ 18 w 2776"/>
                  <a:gd name="T15" fmla="*/ 9 h 1033"/>
                  <a:gd name="T16" fmla="*/ 28 w 2776"/>
                  <a:gd name="T17" fmla="*/ 7 h 1033"/>
                  <a:gd name="T18" fmla="*/ 27 w 2776"/>
                  <a:gd name="T19" fmla="*/ 7 h 1033"/>
                  <a:gd name="T20" fmla="*/ 26 w 2776"/>
                  <a:gd name="T21" fmla="*/ 7 h 1033"/>
                  <a:gd name="T22" fmla="*/ 26 w 2776"/>
                  <a:gd name="T23" fmla="*/ 6 h 1033"/>
                  <a:gd name="T24" fmla="*/ 26 w 2776"/>
                  <a:gd name="T25" fmla="*/ 6 h 1033"/>
                  <a:gd name="T26" fmla="*/ 25 w 2776"/>
                  <a:gd name="T27" fmla="*/ 5 h 1033"/>
                  <a:gd name="T28" fmla="*/ 25 w 2776"/>
                  <a:gd name="T29" fmla="*/ 5 h 1033"/>
                  <a:gd name="T30" fmla="*/ 25 w 2776"/>
                  <a:gd name="T31" fmla="*/ 4 h 1033"/>
                  <a:gd name="T32" fmla="*/ 26 w 2776"/>
                  <a:gd name="T33" fmla="*/ 4 h 1033"/>
                  <a:gd name="T34" fmla="*/ 26 w 2776"/>
                  <a:gd name="T35" fmla="*/ 4 h 1033"/>
                  <a:gd name="T36" fmla="*/ 27 w 2776"/>
                  <a:gd name="T37" fmla="*/ 3 h 1033"/>
                  <a:gd name="T38" fmla="*/ 28 w 2776"/>
                  <a:gd name="T39" fmla="*/ 3 h 1033"/>
                  <a:gd name="T40" fmla="*/ 18 w 2776"/>
                  <a:gd name="T41" fmla="*/ 1 h 1033"/>
                  <a:gd name="T42" fmla="*/ 14 w 2776"/>
                  <a:gd name="T43" fmla="*/ 1 h 1033"/>
                  <a:gd name="T44" fmla="*/ 11 w 2776"/>
                  <a:gd name="T45" fmla="*/ 1 h 1033"/>
                  <a:gd name="T46" fmla="*/ 8 w 2776"/>
                  <a:gd name="T47" fmla="*/ 0 h 1033"/>
                  <a:gd name="T48" fmla="*/ 6 w 2776"/>
                  <a:gd name="T49" fmla="*/ 0 h 1033"/>
                  <a:gd name="T50" fmla="*/ 7 w 2776"/>
                  <a:gd name="T51" fmla="*/ 1 h 1033"/>
                  <a:gd name="T52" fmla="*/ 8 w 2776"/>
                  <a:gd name="T53" fmla="*/ 1 h 1033"/>
                  <a:gd name="T54" fmla="*/ 8 w 2776"/>
                  <a:gd name="T55" fmla="*/ 1 h 1033"/>
                  <a:gd name="T56" fmla="*/ 8 w 2776"/>
                  <a:gd name="T57" fmla="*/ 2 h 1033"/>
                  <a:gd name="T58" fmla="*/ 7 w 2776"/>
                  <a:gd name="T59" fmla="*/ 2 h 1033"/>
                  <a:gd name="T60" fmla="*/ 7 w 2776"/>
                  <a:gd name="T61" fmla="*/ 3 h 1033"/>
                  <a:gd name="T62" fmla="*/ 5 w 2776"/>
                  <a:gd name="T63" fmla="*/ 3 h 1033"/>
                  <a:gd name="T64" fmla="*/ 4 w 2776"/>
                  <a:gd name="T65" fmla="*/ 3 h 1033"/>
                  <a:gd name="T66" fmla="*/ 5 w 2776"/>
                  <a:gd name="T67" fmla="*/ 4 h 1033"/>
                  <a:gd name="T68" fmla="*/ 6 w 2776"/>
                  <a:gd name="T69" fmla="*/ 4 h 1033"/>
                  <a:gd name="T70" fmla="*/ 7 w 2776"/>
                  <a:gd name="T71" fmla="*/ 5 h 1033"/>
                  <a:gd name="T72" fmla="*/ 7 w 2776"/>
                  <a:gd name="T73" fmla="*/ 6 h 1033"/>
                  <a:gd name="T74" fmla="*/ 7 w 2776"/>
                  <a:gd name="T75" fmla="*/ 6 h 1033"/>
                  <a:gd name="T76" fmla="*/ 6 w 2776"/>
                  <a:gd name="T77" fmla="*/ 7 h 1033"/>
                  <a:gd name="T78" fmla="*/ 5 w 2776"/>
                  <a:gd name="T79" fmla="*/ 8 h 1033"/>
                  <a:gd name="T80" fmla="*/ 3 w 2776"/>
                  <a:gd name="T81" fmla="*/ 8 h 1033"/>
                  <a:gd name="T82" fmla="*/ 4 w 2776"/>
                  <a:gd name="T83" fmla="*/ 8 h 1033"/>
                  <a:gd name="T84" fmla="*/ 5 w 2776"/>
                  <a:gd name="T85" fmla="*/ 9 h 1033"/>
                  <a:gd name="T86" fmla="*/ 4 w 2776"/>
                  <a:gd name="T87" fmla="*/ 9 h 1033"/>
                  <a:gd name="T88" fmla="*/ 3 w 2776"/>
                  <a:gd name="T89" fmla="*/ 10 h 1033"/>
                  <a:gd name="T90" fmla="*/ 2 w 2776"/>
                  <a:gd name="T91" fmla="*/ 10 h 1033"/>
                  <a:gd name="T92" fmla="*/ 1 w 2776"/>
                  <a:gd name="T93" fmla="*/ 10 h 1033"/>
                  <a:gd name="T94" fmla="*/ 1 w 2776"/>
                  <a:gd name="T95" fmla="*/ 10 h 1033"/>
                  <a:gd name="T96" fmla="*/ 0 w 2776"/>
                  <a:gd name="T97" fmla="*/ 10 h 1033"/>
                  <a:gd name="T98" fmla="*/ 0 w 2776"/>
                  <a:gd name="T99" fmla="*/ 10 h 10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76" h="1033">
                    <a:moveTo>
                      <a:pt x="0" y="1033"/>
                    </a:moveTo>
                    <a:lnTo>
                      <a:pt x="257" y="1033"/>
                    </a:lnTo>
                    <a:lnTo>
                      <a:pt x="515" y="1011"/>
                    </a:lnTo>
                    <a:lnTo>
                      <a:pt x="823" y="987"/>
                    </a:lnTo>
                    <a:lnTo>
                      <a:pt x="1081" y="963"/>
                    </a:lnTo>
                    <a:lnTo>
                      <a:pt x="1337" y="940"/>
                    </a:lnTo>
                    <a:lnTo>
                      <a:pt x="1543" y="916"/>
                    </a:lnTo>
                    <a:lnTo>
                      <a:pt x="1749" y="893"/>
                    </a:lnTo>
                    <a:lnTo>
                      <a:pt x="2776" y="705"/>
                    </a:lnTo>
                    <a:lnTo>
                      <a:pt x="2674" y="681"/>
                    </a:lnTo>
                    <a:lnTo>
                      <a:pt x="2622" y="658"/>
                    </a:lnTo>
                    <a:lnTo>
                      <a:pt x="2571" y="611"/>
                    </a:lnTo>
                    <a:lnTo>
                      <a:pt x="2571" y="587"/>
                    </a:lnTo>
                    <a:lnTo>
                      <a:pt x="2519" y="517"/>
                    </a:lnTo>
                    <a:lnTo>
                      <a:pt x="2519" y="470"/>
                    </a:lnTo>
                    <a:lnTo>
                      <a:pt x="2519" y="423"/>
                    </a:lnTo>
                    <a:lnTo>
                      <a:pt x="2571" y="423"/>
                    </a:lnTo>
                    <a:lnTo>
                      <a:pt x="2622" y="376"/>
                    </a:lnTo>
                    <a:lnTo>
                      <a:pt x="2674" y="329"/>
                    </a:lnTo>
                    <a:lnTo>
                      <a:pt x="2776" y="329"/>
                    </a:lnTo>
                    <a:lnTo>
                      <a:pt x="1749" y="141"/>
                    </a:lnTo>
                    <a:lnTo>
                      <a:pt x="1388" y="94"/>
                    </a:lnTo>
                    <a:lnTo>
                      <a:pt x="1131" y="46"/>
                    </a:lnTo>
                    <a:lnTo>
                      <a:pt x="823" y="24"/>
                    </a:lnTo>
                    <a:lnTo>
                      <a:pt x="566" y="0"/>
                    </a:lnTo>
                    <a:lnTo>
                      <a:pt x="720" y="46"/>
                    </a:lnTo>
                    <a:lnTo>
                      <a:pt x="772" y="70"/>
                    </a:lnTo>
                    <a:lnTo>
                      <a:pt x="772" y="141"/>
                    </a:lnTo>
                    <a:lnTo>
                      <a:pt x="772" y="164"/>
                    </a:lnTo>
                    <a:lnTo>
                      <a:pt x="720" y="235"/>
                    </a:lnTo>
                    <a:lnTo>
                      <a:pt x="669" y="259"/>
                    </a:lnTo>
                    <a:lnTo>
                      <a:pt x="515" y="305"/>
                    </a:lnTo>
                    <a:lnTo>
                      <a:pt x="411" y="329"/>
                    </a:lnTo>
                    <a:lnTo>
                      <a:pt x="515" y="352"/>
                    </a:lnTo>
                    <a:lnTo>
                      <a:pt x="618" y="423"/>
                    </a:lnTo>
                    <a:lnTo>
                      <a:pt x="669" y="470"/>
                    </a:lnTo>
                    <a:lnTo>
                      <a:pt x="720" y="563"/>
                    </a:lnTo>
                    <a:lnTo>
                      <a:pt x="669" y="634"/>
                    </a:lnTo>
                    <a:lnTo>
                      <a:pt x="566" y="705"/>
                    </a:lnTo>
                    <a:lnTo>
                      <a:pt x="463" y="752"/>
                    </a:lnTo>
                    <a:lnTo>
                      <a:pt x="309" y="775"/>
                    </a:lnTo>
                    <a:lnTo>
                      <a:pt x="411" y="798"/>
                    </a:lnTo>
                    <a:lnTo>
                      <a:pt x="463" y="845"/>
                    </a:lnTo>
                    <a:lnTo>
                      <a:pt x="411" y="893"/>
                    </a:lnTo>
                    <a:lnTo>
                      <a:pt x="309" y="940"/>
                    </a:lnTo>
                    <a:lnTo>
                      <a:pt x="206" y="987"/>
                    </a:lnTo>
                    <a:lnTo>
                      <a:pt x="104" y="1011"/>
                    </a:lnTo>
                    <a:lnTo>
                      <a:pt x="52" y="1033"/>
                    </a:lnTo>
                    <a:lnTo>
                      <a:pt x="0" y="1033"/>
                    </a:lnTo>
                    <a:close/>
                  </a:path>
                </a:pathLst>
              </a:custGeom>
              <a:solidFill>
                <a:srgbClr val="FFE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9" name="Freeform 84"/>
              <p:cNvSpPr>
                <a:spLocks/>
              </p:cNvSpPr>
              <p:nvPr/>
            </p:nvSpPr>
            <p:spPr bwMode="auto">
              <a:xfrm>
                <a:off x="4038" y="1473"/>
                <a:ext cx="278" cy="104"/>
              </a:xfrm>
              <a:custGeom>
                <a:avLst/>
                <a:gdLst>
                  <a:gd name="T0" fmla="*/ 0 w 2776"/>
                  <a:gd name="T1" fmla="*/ 10 h 1033"/>
                  <a:gd name="T2" fmla="*/ 3 w 2776"/>
                  <a:gd name="T3" fmla="*/ 10 h 1033"/>
                  <a:gd name="T4" fmla="*/ 5 w 2776"/>
                  <a:gd name="T5" fmla="*/ 10 h 1033"/>
                  <a:gd name="T6" fmla="*/ 8 w 2776"/>
                  <a:gd name="T7" fmla="*/ 10 h 1033"/>
                  <a:gd name="T8" fmla="*/ 11 w 2776"/>
                  <a:gd name="T9" fmla="*/ 10 h 1033"/>
                  <a:gd name="T10" fmla="*/ 13 w 2776"/>
                  <a:gd name="T11" fmla="*/ 10 h 1033"/>
                  <a:gd name="T12" fmla="*/ 16 w 2776"/>
                  <a:gd name="T13" fmla="*/ 9 h 1033"/>
                  <a:gd name="T14" fmla="*/ 18 w 2776"/>
                  <a:gd name="T15" fmla="*/ 9 h 1033"/>
                  <a:gd name="T16" fmla="*/ 28 w 2776"/>
                  <a:gd name="T17" fmla="*/ 7 h 1033"/>
                  <a:gd name="T18" fmla="*/ 27 w 2776"/>
                  <a:gd name="T19" fmla="*/ 7 h 1033"/>
                  <a:gd name="T20" fmla="*/ 26 w 2776"/>
                  <a:gd name="T21" fmla="*/ 7 h 1033"/>
                  <a:gd name="T22" fmla="*/ 26 w 2776"/>
                  <a:gd name="T23" fmla="*/ 6 h 1033"/>
                  <a:gd name="T24" fmla="*/ 26 w 2776"/>
                  <a:gd name="T25" fmla="*/ 6 h 1033"/>
                  <a:gd name="T26" fmla="*/ 25 w 2776"/>
                  <a:gd name="T27" fmla="*/ 5 h 1033"/>
                  <a:gd name="T28" fmla="*/ 25 w 2776"/>
                  <a:gd name="T29" fmla="*/ 5 h 1033"/>
                  <a:gd name="T30" fmla="*/ 25 w 2776"/>
                  <a:gd name="T31" fmla="*/ 4 h 1033"/>
                  <a:gd name="T32" fmla="*/ 26 w 2776"/>
                  <a:gd name="T33" fmla="*/ 4 h 1033"/>
                  <a:gd name="T34" fmla="*/ 26 w 2776"/>
                  <a:gd name="T35" fmla="*/ 4 h 1033"/>
                  <a:gd name="T36" fmla="*/ 27 w 2776"/>
                  <a:gd name="T37" fmla="*/ 3 h 1033"/>
                  <a:gd name="T38" fmla="*/ 28 w 2776"/>
                  <a:gd name="T39" fmla="*/ 3 h 1033"/>
                  <a:gd name="T40" fmla="*/ 18 w 2776"/>
                  <a:gd name="T41" fmla="*/ 1 h 1033"/>
                  <a:gd name="T42" fmla="*/ 14 w 2776"/>
                  <a:gd name="T43" fmla="*/ 1 h 1033"/>
                  <a:gd name="T44" fmla="*/ 11 w 2776"/>
                  <a:gd name="T45" fmla="*/ 1 h 1033"/>
                  <a:gd name="T46" fmla="*/ 8 w 2776"/>
                  <a:gd name="T47" fmla="*/ 0 h 1033"/>
                  <a:gd name="T48" fmla="*/ 6 w 2776"/>
                  <a:gd name="T49" fmla="*/ 0 h 1033"/>
                  <a:gd name="T50" fmla="*/ 7 w 2776"/>
                  <a:gd name="T51" fmla="*/ 1 h 1033"/>
                  <a:gd name="T52" fmla="*/ 8 w 2776"/>
                  <a:gd name="T53" fmla="*/ 1 h 1033"/>
                  <a:gd name="T54" fmla="*/ 8 w 2776"/>
                  <a:gd name="T55" fmla="*/ 1 h 1033"/>
                  <a:gd name="T56" fmla="*/ 8 w 2776"/>
                  <a:gd name="T57" fmla="*/ 2 h 1033"/>
                  <a:gd name="T58" fmla="*/ 7 w 2776"/>
                  <a:gd name="T59" fmla="*/ 2 h 1033"/>
                  <a:gd name="T60" fmla="*/ 7 w 2776"/>
                  <a:gd name="T61" fmla="*/ 3 h 1033"/>
                  <a:gd name="T62" fmla="*/ 5 w 2776"/>
                  <a:gd name="T63" fmla="*/ 3 h 1033"/>
                  <a:gd name="T64" fmla="*/ 4 w 2776"/>
                  <a:gd name="T65" fmla="*/ 3 h 1033"/>
                  <a:gd name="T66" fmla="*/ 5 w 2776"/>
                  <a:gd name="T67" fmla="*/ 4 h 1033"/>
                  <a:gd name="T68" fmla="*/ 6 w 2776"/>
                  <a:gd name="T69" fmla="*/ 4 h 1033"/>
                  <a:gd name="T70" fmla="*/ 7 w 2776"/>
                  <a:gd name="T71" fmla="*/ 5 h 1033"/>
                  <a:gd name="T72" fmla="*/ 7 w 2776"/>
                  <a:gd name="T73" fmla="*/ 6 h 1033"/>
                  <a:gd name="T74" fmla="*/ 7 w 2776"/>
                  <a:gd name="T75" fmla="*/ 6 h 1033"/>
                  <a:gd name="T76" fmla="*/ 6 w 2776"/>
                  <a:gd name="T77" fmla="*/ 7 h 1033"/>
                  <a:gd name="T78" fmla="*/ 5 w 2776"/>
                  <a:gd name="T79" fmla="*/ 8 h 1033"/>
                  <a:gd name="T80" fmla="*/ 3 w 2776"/>
                  <a:gd name="T81" fmla="*/ 8 h 1033"/>
                  <a:gd name="T82" fmla="*/ 4 w 2776"/>
                  <a:gd name="T83" fmla="*/ 8 h 1033"/>
                  <a:gd name="T84" fmla="*/ 5 w 2776"/>
                  <a:gd name="T85" fmla="*/ 9 h 1033"/>
                  <a:gd name="T86" fmla="*/ 4 w 2776"/>
                  <a:gd name="T87" fmla="*/ 9 h 1033"/>
                  <a:gd name="T88" fmla="*/ 3 w 2776"/>
                  <a:gd name="T89" fmla="*/ 10 h 1033"/>
                  <a:gd name="T90" fmla="*/ 2 w 2776"/>
                  <a:gd name="T91" fmla="*/ 10 h 1033"/>
                  <a:gd name="T92" fmla="*/ 1 w 2776"/>
                  <a:gd name="T93" fmla="*/ 10 h 1033"/>
                  <a:gd name="T94" fmla="*/ 1 w 2776"/>
                  <a:gd name="T95" fmla="*/ 10 h 1033"/>
                  <a:gd name="T96" fmla="*/ 0 w 2776"/>
                  <a:gd name="T97" fmla="*/ 10 h 10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76" h="1033">
                    <a:moveTo>
                      <a:pt x="0" y="1033"/>
                    </a:moveTo>
                    <a:lnTo>
                      <a:pt x="257" y="1033"/>
                    </a:lnTo>
                    <a:lnTo>
                      <a:pt x="515" y="1011"/>
                    </a:lnTo>
                    <a:lnTo>
                      <a:pt x="823" y="987"/>
                    </a:lnTo>
                    <a:lnTo>
                      <a:pt x="1081" y="963"/>
                    </a:lnTo>
                    <a:lnTo>
                      <a:pt x="1337" y="940"/>
                    </a:lnTo>
                    <a:lnTo>
                      <a:pt x="1543" y="916"/>
                    </a:lnTo>
                    <a:lnTo>
                      <a:pt x="1749" y="893"/>
                    </a:lnTo>
                    <a:lnTo>
                      <a:pt x="2776" y="705"/>
                    </a:lnTo>
                    <a:lnTo>
                      <a:pt x="2674" y="681"/>
                    </a:lnTo>
                    <a:lnTo>
                      <a:pt x="2622" y="658"/>
                    </a:lnTo>
                    <a:lnTo>
                      <a:pt x="2571" y="611"/>
                    </a:lnTo>
                    <a:lnTo>
                      <a:pt x="2571" y="587"/>
                    </a:lnTo>
                    <a:lnTo>
                      <a:pt x="2519" y="517"/>
                    </a:lnTo>
                    <a:lnTo>
                      <a:pt x="2519" y="470"/>
                    </a:lnTo>
                    <a:lnTo>
                      <a:pt x="2519" y="423"/>
                    </a:lnTo>
                    <a:lnTo>
                      <a:pt x="2571" y="423"/>
                    </a:lnTo>
                    <a:lnTo>
                      <a:pt x="2622" y="376"/>
                    </a:lnTo>
                    <a:lnTo>
                      <a:pt x="2674" y="329"/>
                    </a:lnTo>
                    <a:lnTo>
                      <a:pt x="2776" y="329"/>
                    </a:lnTo>
                    <a:lnTo>
                      <a:pt x="1749" y="141"/>
                    </a:lnTo>
                    <a:lnTo>
                      <a:pt x="1388" y="94"/>
                    </a:lnTo>
                    <a:lnTo>
                      <a:pt x="1131" y="46"/>
                    </a:lnTo>
                    <a:lnTo>
                      <a:pt x="823" y="24"/>
                    </a:lnTo>
                    <a:lnTo>
                      <a:pt x="566" y="0"/>
                    </a:lnTo>
                    <a:lnTo>
                      <a:pt x="720" y="46"/>
                    </a:lnTo>
                    <a:lnTo>
                      <a:pt x="772" y="70"/>
                    </a:lnTo>
                    <a:lnTo>
                      <a:pt x="772" y="141"/>
                    </a:lnTo>
                    <a:lnTo>
                      <a:pt x="772" y="164"/>
                    </a:lnTo>
                    <a:lnTo>
                      <a:pt x="720" y="235"/>
                    </a:lnTo>
                    <a:lnTo>
                      <a:pt x="669" y="259"/>
                    </a:lnTo>
                    <a:lnTo>
                      <a:pt x="515" y="305"/>
                    </a:lnTo>
                    <a:lnTo>
                      <a:pt x="411" y="329"/>
                    </a:lnTo>
                    <a:lnTo>
                      <a:pt x="515" y="352"/>
                    </a:lnTo>
                    <a:lnTo>
                      <a:pt x="618" y="423"/>
                    </a:lnTo>
                    <a:lnTo>
                      <a:pt x="669" y="470"/>
                    </a:lnTo>
                    <a:lnTo>
                      <a:pt x="720" y="563"/>
                    </a:lnTo>
                    <a:lnTo>
                      <a:pt x="669" y="634"/>
                    </a:lnTo>
                    <a:lnTo>
                      <a:pt x="566" y="705"/>
                    </a:lnTo>
                    <a:lnTo>
                      <a:pt x="463" y="752"/>
                    </a:lnTo>
                    <a:lnTo>
                      <a:pt x="309" y="775"/>
                    </a:lnTo>
                    <a:lnTo>
                      <a:pt x="411" y="798"/>
                    </a:lnTo>
                    <a:lnTo>
                      <a:pt x="463" y="845"/>
                    </a:lnTo>
                    <a:lnTo>
                      <a:pt x="411" y="893"/>
                    </a:lnTo>
                    <a:lnTo>
                      <a:pt x="309" y="940"/>
                    </a:lnTo>
                    <a:lnTo>
                      <a:pt x="206" y="987"/>
                    </a:lnTo>
                    <a:lnTo>
                      <a:pt x="104" y="1011"/>
                    </a:lnTo>
                    <a:lnTo>
                      <a:pt x="52" y="1033"/>
                    </a:lnTo>
                    <a:lnTo>
                      <a:pt x="0" y="103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Freeform 85"/>
              <p:cNvSpPr>
                <a:spLocks/>
              </p:cNvSpPr>
              <p:nvPr/>
            </p:nvSpPr>
            <p:spPr bwMode="auto">
              <a:xfrm>
                <a:off x="3283" y="1471"/>
                <a:ext cx="25" cy="106"/>
              </a:xfrm>
              <a:custGeom>
                <a:avLst/>
                <a:gdLst>
                  <a:gd name="T0" fmla="*/ 0 w 257"/>
                  <a:gd name="T1" fmla="*/ 11 h 1056"/>
                  <a:gd name="T2" fmla="*/ 2 w 257"/>
                  <a:gd name="T3" fmla="*/ 11 h 1056"/>
                  <a:gd name="T4" fmla="*/ 2 w 257"/>
                  <a:gd name="T5" fmla="*/ 0 h 1056"/>
                  <a:gd name="T6" fmla="*/ 0 w 257"/>
                  <a:gd name="T7" fmla="*/ 0 h 1056"/>
                  <a:gd name="T8" fmla="*/ 0 w 257"/>
                  <a:gd name="T9" fmla="*/ 11 h 1056"/>
                  <a:gd name="T10" fmla="*/ 0 w 257"/>
                  <a:gd name="T11" fmla="*/ 11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7" h="1056">
                    <a:moveTo>
                      <a:pt x="0" y="1056"/>
                    </a:moveTo>
                    <a:lnTo>
                      <a:pt x="257" y="1056"/>
                    </a:lnTo>
                    <a:lnTo>
                      <a:pt x="257" y="0"/>
                    </a:lnTo>
                    <a:lnTo>
                      <a:pt x="0" y="0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Rectangle 86"/>
              <p:cNvSpPr>
                <a:spLocks noChangeArrowheads="1"/>
              </p:cNvSpPr>
              <p:nvPr/>
            </p:nvSpPr>
            <p:spPr bwMode="auto">
              <a:xfrm>
                <a:off x="3285" y="1473"/>
                <a:ext cx="21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Freeform 87"/>
              <p:cNvSpPr>
                <a:spLocks/>
              </p:cNvSpPr>
              <p:nvPr/>
            </p:nvSpPr>
            <p:spPr bwMode="auto">
              <a:xfrm>
                <a:off x="3236" y="1471"/>
                <a:ext cx="47" cy="106"/>
              </a:xfrm>
              <a:custGeom>
                <a:avLst/>
                <a:gdLst>
                  <a:gd name="T0" fmla="*/ 0 w 463"/>
                  <a:gd name="T1" fmla="*/ 11 h 1056"/>
                  <a:gd name="T2" fmla="*/ 5 w 463"/>
                  <a:gd name="T3" fmla="*/ 11 h 1056"/>
                  <a:gd name="T4" fmla="*/ 5 w 463"/>
                  <a:gd name="T5" fmla="*/ 0 h 1056"/>
                  <a:gd name="T6" fmla="*/ 0 w 463"/>
                  <a:gd name="T7" fmla="*/ 0 h 1056"/>
                  <a:gd name="T8" fmla="*/ 0 w 463"/>
                  <a:gd name="T9" fmla="*/ 11 h 1056"/>
                  <a:gd name="T10" fmla="*/ 0 w 463"/>
                  <a:gd name="T11" fmla="*/ 11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3" h="1056">
                    <a:moveTo>
                      <a:pt x="0" y="1056"/>
                    </a:moveTo>
                    <a:lnTo>
                      <a:pt x="463" y="1056"/>
                    </a:lnTo>
                    <a:lnTo>
                      <a:pt x="463" y="0"/>
                    </a:lnTo>
                    <a:lnTo>
                      <a:pt x="0" y="0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Rectangle 88"/>
              <p:cNvSpPr>
                <a:spLocks noChangeArrowheads="1"/>
              </p:cNvSpPr>
              <p:nvPr/>
            </p:nvSpPr>
            <p:spPr bwMode="auto">
              <a:xfrm>
                <a:off x="3238" y="1473"/>
                <a:ext cx="43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Freeform 89"/>
              <p:cNvSpPr>
                <a:spLocks/>
              </p:cNvSpPr>
              <p:nvPr/>
            </p:nvSpPr>
            <p:spPr bwMode="auto">
              <a:xfrm>
                <a:off x="3308" y="1471"/>
                <a:ext cx="16" cy="106"/>
              </a:xfrm>
              <a:custGeom>
                <a:avLst/>
                <a:gdLst>
                  <a:gd name="T0" fmla="*/ 0 w 154"/>
                  <a:gd name="T1" fmla="*/ 11 h 1056"/>
                  <a:gd name="T2" fmla="*/ 2 w 154"/>
                  <a:gd name="T3" fmla="*/ 11 h 1056"/>
                  <a:gd name="T4" fmla="*/ 2 w 154"/>
                  <a:gd name="T5" fmla="*/ 8 h 1056"/>
                  <a:gd name="T6" fmla="*/ 2 w 154"/>
                  <a:gd name="T7" fmla="*/ 4 h 1056"/>
                  <a:gd name="T8" fmla="*/ 2 w 154"/>
                  <a:gd name="T9" fmla="*/ 0 h 1056"/>
                  <a:gd name="T10" fmla="*/ 0 w 154"/>
                  <a:gd name="T11" fmla="*/ 0 h 1056"/>
                  <a:gd name="T12" fmla="*/ 0 w 154"/>
                  <a:gd name="T13" fmla="*/ 11 h 1056"/>
                  <a:gd name="T14" fmla="*/ 0 w 154"/>
                  <a:gd name="T15" fmla="*/ 11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1056">
                    <a:moveTo>
                      <a:pt x="0" y="1056"/>
                    </a:moveTo>
                    <a:lnTo>
                      <a:pt x="154" y="1056"/>
                    </a:lnTo>
                    <a:lnTo>
                      <a:pt x="154" y="798"/>
                    </a:lnTo>
                    <a:lnTo>
                      <a:pt x="154" y="35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Freeform 90"/>
              <p:cNvSpPr>
                <a:spLocks/>
              </p:cNvSpPr>
              <p:nvPr/>
            </p:nvSpPr>
            <p:spPr bwMode="auto">
              <a:xfrm>
                <a:off x="3308" y="1471"/>
                <a:ext cx="16" cy="106"/>
              </a:xfrm>
              <a:custGeom>
                <a:avLst/>
                <a:gdLst>
                  <a:gd name="T0" fmla="*/ 0 w 154"/>
                  <a:gd name="T1" fmla="*/ 11 h 1056"/>
                  <a:gd name="T2" fmla="*/ 2 w 154"/>
                  <a:gd name="T3" fmla="*/ 11 h 1056"/>
                  <a:gd name="T4" fmla="*/ 2 w 154"/>
                  <a:gd name="T5" fmla="*/ 8 h 1056"/>
                  <a:gd name="T6" fmla="*/ 2 w 154"/>
                  <a:gd name="T7" fmla="*/ 4 h 1056"/>
                  <a:gd name="T8" fmla="*/ 2 w 154"/>
                  <a:gd name="T9" fmla="*/ 0 h 1056"/>
                  <a:gd name="T10" fmla="*/ 0 w 154"/>
                  <a:gd name="T11" fmla="*/ 0 h 1056"/>
                  <a:gd name="T12" fmla="*/ 0 w 154"/>
                  <a:gd name="T13" fmla="*/ 11 h 10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1056">
                    <a:moveTo>
                      <a:pt x="0" y="1056"/>
                    </a:moveTo>
                    <a:lnTo>
                      <a:pt x="154" y="1056"/>
                    </a:lnTo>
                    <a:lnTo>
                      <a:pt x="154" y="798"/>
                    </a:lnTo>
                    <a:lnTo>
                      <a:pt x="154" y="35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05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Freeform 91"/>
              <p:cNvSpPr>
                <a:spLocks/>
              </p:cNvSpPr>
              <p:nvPr/>
            </p:nvSpPr>
            <p:spPr bwMode="auto">
              <a:xfrm>
                <a:off x="3206" y="1471"/>
                <a:ext cx="30" cy="106"/>
              </a:xfrm>
              <a:custGeom>
                <a:avLst/>
                <a:gdLst>
                  <a:gd name="T0" fmla="*/ 0 w 309"/>
                  <a:gd name="T1" fmla="*/ 11 h 1056"/>
                  <a:gd name="T2" fmla="*/ 3 w 309"/>
                  <a:gd name="T3" fmla="*/ 11 h 1056"/>
                  <a:gd name="T4" fmla="*/ 3 w 309"/>
                  <a:gd name="T5" fmla="*/ 0 h 1056"/>
                  <a:gd name="T6" fmla="*/ 0 w 309"/>
                  <a:gd name="T7" fmla="*/ 0 h 1056"/>
                  <a:gd name="T8" fmla="*/ 0 w 309"/>
                  <a:gd name="T9" fmla="*/ 11 h 1056"/>
                  <a:gd name="T10" fmla="*/ 0 w 309"/>
                  <a:gd name="T11" fmla="*/ 11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9" h="1056">
                    <a:moveTo>
                      <a:pt x="0" y="1056"/>
                    </a:moveTo>
                    <a:lnTo>
                      <a:pt x="309" y="1056"/>
                    </a:lnTo>
                    <a:lnTo>
                      <a:pt x="309" y="0"/>
                    </a:lnTo>
                    <a:lnTo>
                      <a:pt x="0" y="0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Rectangle 92"/>
              <p:cNvSpPr>
                <a:spLocks noChangeArrowheads="1"/>
              </p:cNvSpPr>
              <p:nvPr/>
            </p:nvSpPr>
            <p:spPr bwMode="auto">
              <a:xfrm>
                <a:off x="3208" y="1473"/>
                <a:ext cx="26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Freeform 93"/>
              <p:cNvSpPr>
                <a:spLocks/>
              </p:cNvSpPr>
              <p:nvPr/>
            </p:nvSpPr>
            <p:spPr bwMode="auto">
              <a:xfrm>
                <a:off x="3087" y="1471"/>
                <a:ext cx="108" cy="106"/>
              </a:xfrm>
              <a:custGeom>
                <a:avLst/>
                <a:gdLst>
                  <a:gd name="T0" fmla="*/ 0 w 1080"/>
                  <a:gd name="T1" fmla="*/ 5 h 1056"/>
                  <a:gd name="T2" fmla="*/ 0 w 1080"/>
                  <a:gd name="T3" fmla="*/ 7 h 1056"/>
                  <a:gd name="T4" fmla="*/ 1 w 1080"/>
                  <a:gd name="T5" fmla="*/ 9 h 1056"/>
                  <a:gd name="T6" fmla="*/ 2 w 1080"/>
                  <a:gd name="T7" fmla="*/ 9 h 1056"/>
                  <a:gd name="T8" fmla="*/ 4 w 1080"/>
                  <a:gd name="T9" fmla="*/ 10 h 1056"/>
                  <a:gd name="T10" fmla="*/ 6 w 1080"/>
                  <a:gd name="T11" fmla="*/ 10 h 1056"/>
                  <a:gd name="T12" fmla="*/ 8 w 1080"/>
                  <a:gd name="T13" fmla="*/ 11 h 1056"/>
                  <a:gd name="T14" fmla="*/ 11 w 1080"/>
                  <a:gd name="T15" fmla="*/ 11 h 1056"/>
                  <a:gd name="T16" fmla="*/ 11 w 1080"/>
                  <a:gd name="T17" fmla="*/ 0 h 1056"/>
                  <a:gd name="T18" fmla="*/ 9 w 1080"/>
                  <a:gd name="T19" fmla="*/ 0 h 1056"/>
                  <a:gd name="T20" fmla="*/ 6 w 1080"/>
                  <a:gd name="T21" fmla="*/ 0 h 1056"/>
                  <a:gd name="T22" fmla="*/ 3 w 1080"/>
                  <a:gd name="T23" fmla="*/ 1 h 1056"/>
                  <a:gd name="T24" fmla="*/ 2 w 1080"/>
                  <a:gd name="T25" fmla="*/ 1 h 1056"/>
                  <a:gd name="T26" fmla="*/ 1 w 1080"/>
                  <a:gd name="T27" fmla="*/ 2 h 1056"/>
                  <a:gd name="T28" fmla="*/ 0 w 1080"/>
                  <a:gd name="T29" fmla="*/ 4 h 1056"/>
                  <a:gd name="T30" fmla="*/ 0 w 1080"/>
                  <a:gd name="T31" fmla="*/ 5 h 1056"/>
                  <a:gd name="T32" fmla="*/ 0 w 1080"/>
                  <a:gd name="T33" fmla="*/ 5 h 10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80" h="1056">
                    <a:moveTo>
                      <a:pt x="0" y="540"/>
                    </a:moveTo>
                    <a:lnTo>
                      <a:pt x="0" y="728"/>
                    </a:lnTo>
                    <a:lnTo>
                      <a:pt x="103" y="845"/>
                    </a:lnTo>
                    <a:lnTo>
                      <a:pt x="205" y="939"/>
                    </a:lnTo>
                    <a:lnTo>
                      <a:pt x="360" y="1010"/>
                    </a:lnTo>
                    <a:lnTo>
                      <a:pt x="566" y="1034"/>
                    </a:lnTo>
                    <a:lnTo>
                      <a:pt x="771" y="1056"/>
                    </a:lnTo>
                    <a:lnTo>
                      <a:pt x="1080" y="1056"/>
                    </a:lnTo>
                    <a:lnTo>
                      <a:pt x="1080" y="0"/>
                    </a:lnTo>
                    <a:lnTo>
                      <a:pt x="875" y="23"/>
                    </a:lnTo>
                    <a:lnTo>
                      <a:pt x="566" y="23"/>
                    </a:lnTo>
                    <a:lnTo>
                      <a:pt x="309" y="69"/>
                    </a:lnTo>
                    <a:lnTo>
                      <a:pt x="205" y="117"/>
                    </a:lnTo>
                    <a:lnTo>
                      <a:pt x="103" y="211"/>
                    </a:lnTo>
                    <a:lnTo>
                      <a:pt x="0" y="352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FF8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Freeform 94"/>
              <p:cNvSpPr>
                <a:spLocks/>
              </p:cNvSpPr>
              <p:nvPr/>
            </p:nvSpPr>
            <p:spPr bwMode="auto">
              <a:xfrm>
                <a:off x="3087" y="1471"/>
                <a:ext cx="108" cy="106"/>
              </a:xfrm>
              <a:custGeom>
                <a:avLst/>
                <a:gdLst>
                  <a:gd name="T0" fmla="*/ 0 w 1080"/>
                  <a:gd name="T1" fmla="*/ 5 h 1056"/>
                  <a:gd name="T2" fmla="*/ 0 w 1080"/>
                  <a:gd name="T3" fmla="*/ 7 h 1056"/>
                  <a:gd name="T4" fmla="*/ 1 w 1080"/>
                  <a:gd name="T5" fmla="*/ 9 h 1056"/>
                  <a:gd name="T6" fmla="*/ 2 w 1080"/>
                  <a:gd name="T7" fmla="*/ 9 h 1056"/>
                  <a:gd name="T8" fmla="*/ 4 w 1080"/>
                  <a:gd name="T9" fmla="*/ 10 h 1056"/>
                  <a:gd name="T10" fmla="*/ 6 w 1080"/>
                  <a:gd name="T11" fmla="*/ 10 h 1056"/>
                  <a:gd name="T12" fmla="*/ 8 w 1080"/>
                  <a:gd name="T13" fmla="*/ 11 h 1056"/>
                  <a:gd name="T14" fmla="*/ 11 w 1080"/>
                  <a:gd name="T15" fmla="*/ 11 h 1056"/>
                  <a:gd name="T16" fmla="*/ 11 w 1080"/>
                  <a:gd name="T17" fmla="*/ 0 h 1056"/>
                  <a:gd name="T18" fmla="*/ 9 w 1080"/>
                  <a:gd name="T19" fmla="*/ 0 h 1056"/>
                  <a:gd name="T20" fmla="*/ 6 w 1080"/>
                  <a:gd name="T21" fmla="*/ 0 h 1056"/>
                  <a:gd name="T22" fmla="*/ 3 w 1080"/>
                  <a:gd name="T23" fmla="*/ 1 h 1056"/>
                  <a:gd name="T24" fmla="*/ 2 w 1080"/>
                  <a:gd name="T25" fmla="*/ 1 h 1056"/>
                  <a:gd name="T26" fmla="*/ 1 w 1080"/>
                  <a:gd name="T27" fmla="*/ 2 h 1056"/>
                  <a:gd name="T28" fmla="*/ 0 w 1080"/>
                  <a:gd name="T29" fmla="*/ 4 h 1056"/>
                  <a:gd name="T30" fmla="*/ 0 w 1080"/>
                  <a:gd name="T31" fmla="*/ 5 h 10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0" h="1056">
                    <a:moveTo>
                      <a:pt x="0" y="540"/>
                    </a:moveTo>
                    <a:lnTo>
                      <a:pt x="0" y="728"/>
                    </a:lnTo>
                    <a:lnTo>
                      <a:pt x="103" y="845"/>
                    </a:lnTo>
                    <a:lnTo>
                      <a:pt x="205" y="939"/>
                    </a:lnTo>
                    <a:lnTo>
                      <a:pt x="360" y="1010"/>
                    </a:lnTo>
                    <a:lnTo>
                      <a:pt x="566" y="1034"/>
                    </a:lnTo>
                    <a:lnTo>
                      <a:pt x="771" y="1056"/>
                    </a:lnTo>
                    <a:lnTo>
                      <a:pt x="1080" y="1056"/>
                    </a:lnTo>
                    <a:lnTo>
                      <a:pt x="1080" y="0"/>
                    </a:lnTo>
                    <a:lnTo>
                      <a:pt x="875" y="23"/>
                    </a:lnTo>
                    <a:lnTo>
                      <a:pt x="566" y="23"/>
                    </a:lnTo>
                    <a:lnTo>
                      <a:pt x="309" y="69"/>
                    </a:lnTo>
                    <a:lnTo>
                      <a:pt x="205" y="117"/>
                    </a:lnTo>
                    <a:lnTo>
                      <a:pt x="103" y="211"/>
                    </a:lnTo>
                    <a:lnTo>
                      <a:pt x="0" y="352"/>
                    </a:lnTo>
                    <a:lnTo>
                      <a:pt x="0" y="54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Freeform 95"/>
              <p:cNvSpPr>
                <a:spLocks/>
              </p:cNvSpPr>
              <p:nvPr/>
            </p:nvSpPr>
            <p:spPr bwMode="auto">
              <a:xfrm>
                <a:off x="3195" y="1471"/>
                <a:ext cx="11" cy="106"/>
              </a:xfrm>
              <a:custGeom>
                <a:avLst/>
                <a:gdLst>
                  <a:gd name="T0" fmla="*/ 0 w 102"/>
                  <a:gd name="T1" fmla="*/ 11 h 1056"/>
                  <a:gd name="T2" fmla="*/ 1 w 102"/>
                  <a:gd name="T3" fmla="*/ 11 h 1056"/>
                  <a:gd name="T4" fmla="*/ 1 w 102"/>
                  <a:gd name="T5" fmla="*/ 0 h 1056"/>
                  <a:gd name="T6" fmla="*/ 0 w 102"/>
                  <a:gd name="T7" fmla="*/ 0 h 1056"/>
                  <a:gd name="T8" fmla="*/ 0 w 102"/>
                  <a:gd name="T9" fmla="*/ 11 h 1056"/>
                  <a:gd name="T10" fmla="*/ 0 w 102"/>
                  <a:gd name="T11" fmla="*/ 11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1056">
                    <a:moveTo>
                      <a:pt x="0" y="1056"/>
                    </a:moveTo>
                    <a:lnTo>
                      <a:pt x="102" y="105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Rectangle 96"/>
              <p:cNvSpPr>
                <a:spLocks noChangeArrowheads="1"/>
              </p:cNvSpPr>
              <p:nvPr/>
            </p:nvSpPr>
            <p:spPr bwMode="auto">
              <a:xfrm>
                <a:off x="3197" y="1473"/>
                <a:ext cx="7" cy="102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Freeform 97"/>
              <p:cNvSpPr>
                <a:spLocks/>
              </p:cNvSpPr>
              <p:nvPr/>
            </p:nvSpPr>
            <p:spPr bwMode="auto">
              <a:xfrm>
                <a:off x="4290" y="1506"/>
                <a:ext cx="129" cy="38"/>
              </a:xfrm>
              <a:custGeom>
                <a:avLst/>
                <a:gdLst>
                  <a:gd name="T0" fmla="*/ 3 w 1286"/>
                  <a:gd name="T1" fmla="*/ 4 h 376"/>
                  <a:gd name="T2" fmla="*/ 13 w 1286"/>
                  <a:gd name="T3" fmla="*/ 2 h 376"/>
                  <a:gd name="T4" fmla="*/ 3 w 1286"/>
                  <a:gd name="T5" fmla="*/ 0 h 376"/>
                  <a:gd name="T6" fmla="*/ 2 w 1286"/>
                  <a:gd name="T7" fmla="*/ 0 h 376"/>
                  <a:gd name="T8" fmla="*/ 1 w 1286"/>
                  <a:gd name="T9" fmla="*/ 1 h 376"/>
                  <a:gd name="T10" fmla="*/ 1 w 1286"/>
                  <a:gd name="T11" fmla="*/ 1 h 376"/>
                  <a:gd name="T12" fmla="*/ 0 w 1286"/>
                  <a:gd name="T13" fmla="*/ 1 h 376"/>
                  <a:gd name="T14" fmla="*/ 0 w 1286"/>
                  <a:gd name="T15" fmla="*/ 1 h 376"/>
                  <a:gd name="T16" fmla="*/ 0 w 1286"/>
                  <a:gd name="T17" fmla="*/ 2 h 376"/>
                  <a:gd name="T18" fmla="*/ 1 w 1286"/>
                  <a:gd name="T19" fmla="*/ 3 h 376"/>
                  <a:gd name="T20" fmla="*/ 1 w 1286"/>
                  <a:gd name="T21" fmla="*/ 3 h 376"/>
                  <a:gd name="T22" fmla="*/ 1 w 1286"/>
                  <a:gd name="T23" fmla="*/ 3 h 376"/>
                  <a:gd name="T24" fmla="*/ 2 w 1286"/>
                  <a:gd name="T25" fmla="*/ 4 h 376"/>
                  <a:gd name="T26" fmla="*/ 3 w 1286"/>
                  <a:gd name="T27" fmla="*/ 4 h 376"/>
                  <a:gd name="T28" fmla="*/ 3 w 1286"/>
                  <a:gd name="T29" fmla="*/ 4 h 3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86" h="376">
                    <a:moveTo>
                      <a:pt x="257" y="376"/>
                    </a:moveTo>
                    <a:lnTo>
                      <a:pt x="1286" y="188"/>
                    </a:lnTo>
                    <a:lnTo>
                      <a:pt x="257" y="0"/>
                    </a:lnTo>
                    <a:lnTo>
                      <a:pt x="155" y="0"/>
                    </a:lnTo>
                    <a:lnTo>
                      <a:pt x="103" y="47"/>
                    </a:lnTo>
                    <a:lnTo>
                      <a:pt x="52" y="94"/>
                    </a:lnTo>
                    <a:lnTo>
                      <a:pt x="0" y="94"/>
                    </a:lnTo>
                    <a:lnTo>
                      <a:pt x="0" y="141"/>
                    </a:lnTo>
                    <a:lnTo>
                      <a:pt x="0" y="188"/>
                    </a:lnTo>
                    <a:lnTo>
                      <a:pt x="52" y="258"/>
                    </a:lnTo>
                    <a:lnTo>
                      <a:pt x="52" y="282"/>
                    </a:lnTo>
                    <a:lnTo>
                      <a:pt x="103" y="329"/>
                    </a:lnTo>
                    <a:lnTo>
                      <a:pt x="155" y="352"/>
                    </a:lnTo>
                    <a:lnTo>
                      <a:pt x="257" y="3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Freeform 98"/>
              <p:cNvSpPr>
                <a:spLocks/>
              </p:cNvSpPr>
              <p:nvPr/>
            </p:nvSpPr>
            <p:spPr bwMode="auto">
              <a:xfrm>
                <a:off x="4290" y="1506"/>
                <a:ext cx="129" cy="38"/>
              </a:xfrm>
              <a:custGeom>
                <a:avLst/>
                <a:gdLst>
                  <a:gd name="T0" fmla="*/ 3 w 1286"/>
                  <a:gd name="T1" fmla="*/ 4 h 376"/>
                  <a:gd name="T2" fmla="*/ 13 w 1286"/>
                  <a:gd name="T3" fmla="*/ 2 h 376"/>
                  <a:gd name="T4" fmla="*/ 3 w 1286"/>
                  <a:gd name="T5" fmla="*/ 0 h 376"/>
                  <a:gd name="T6" fmla="*/ 2 w 1286"/>
                  <a:gd name="T7" fmla="*/ 0 h 376"/>
                  <a:gd name="T8" fmla="*/ 1 w 1286"/>
                  <a:gd name="T9" fmla="*/ 1 h 376"/>
                  <a:gd name="T10" fmla="*/ 1 w 1286"/>
                  <a:gd name="T11" fmla="*/ 1 h 376"/>
                  <a:gd name="T12" fmla="*/ 0 w 1286"/>
                  <a:gd name="T13" fmla="*/ 1 h 376"/>
                  <a:gd name="T14" fmla="*/ 0 w 1286"/>
                  <a:gd name="T15" fmla="*/ 1 h 376"/>
                  <a:gd name="T16" fmla="*/ 0 w 1286"/>
                  <a:gd name="T17" fmla="*/ 2 h 376"/>
                  <a:gd name="T18" fmla="*/ 1 w 1286"/>
                  <a:gd name="T19" fmla="*/ 3 h 376"/>
                  <a:gd name="T20" fmla="*/ 1 w 1286"/>
                  <a:gd name="T21" fmla="*/ 3 h 376"/>
                  <a:gd name="T22" fmla="*/ 1 w 1286"/>
                  <a:gd name="T23" fmla="*/ 3 h 376"/>
                  <a:gd name="T24" fmla="*/ 2 w 1286"/>
                  <a:gd name="T25" fmla="*/ 4 h 376"/>
                  <a:gd name="T26" fmla="*/ 3 w 1286"/>
                  <a:gd name="T27" fmla="*/ 4 h 3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6" h="376">
                    <a:moveTo>
                      <a:pt x="257" y="376"/>
                    </a:moveTo>
                    <a:lnTo>
                      <a:pt x="1286" y="188"/>
                    </a:lnTo>
                    <a:lnTo>
                      <a:pt x="257" y="0"/>
                    </a:lnTo>
                    <a:lnTo>
                      <a:pt x="155" y="0"/>
                    </a:lnTo>
                    <a:lnTo>
                      <a:pt x="103" y="47"/>
                    </a:lnTo>
                    <a:lnTo>
                      <a:pt x="52" y="94"/>
                    </a:lnTo>
                    <a:lnTo>
                      <a:pt x="0" y="94"/>
                    </a:lnTo>
                    <a:lnTo>
                      <a:pt x="0" y="141"/>
                    </a:lnTo>
                    <a:lnTo>
                      <a:pt x="0" y="188"/>
                    </a:lnTo>
                    <a:lnTo>
                      <a:pt x="52" y="258"/>
                    </a:lnTo>
                    <a:lnTo>
                      <a:pt x="52" y="282"/>
                    </a:lnTo>
                    <a:lnTo>
                      <a:pt x="103" y="329"/>
                    </a:lnTo>
                    <a:lnTo>
                      <a:pt x="155" y="352"/>
                    </a:lnTo>
                    <a:lnTo>
                      <a:pt x="257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Rectangle 99"/>
              <p:cNvSpPr>
                <a:spLocks noChangeArrowheads="1"/>
              </p:cNvSpPr>
              <p:nvPr/>
            </p:nvSpPr>
            <p:spPr bwMode="auto">
              <a:xfrm>
                <a:off x="3796" y="1514"/>
                <a:ext cx="29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00">
                    <a:solidFill>
                      <a:srgbClr val="000000"/>
                    </a:solidFill>
                    <a:latin typeface="Helvetica" pitchFamily="34" charset="0"/>
                  </a:rPr>
                  <a:t>EBERHARD FABER</a:t>
                </a:r>
                <a:endParaRPr lang="en-US"/>
              </a:p>
            </p:txBody>
          </p:sp>
          <p:sp>
            <p:nvSpPr>
              <p:cNvPr id="32815" name="Rectangle 100"/>
              <p:cNvSpPr>
                <a:spLocks noChangeArrowheads="1"/>
              </p:cNvSpPr>
              <p:nvPr/>
            </p:nvSpPr>
            <p:spPr bwMode="auto">
              <a:xfrm>
                <a:off x="3594" y="1509"/>
                <a:ext cx="17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MONGOL</a:t>
                </a:r>
                <a:endParaRPr lang="en-US"/>
              </a:p>
            </p:txBody>
          </p:sp>
          <p:sp>
            <p:nvSpPr>
              <p:cNvPr id="32816" name="Rectangle 101"/>
              <p:cNvSpPr>
                <a:spLocks noChangeArrowheads="1"/>
              </p:cNvSpPr>
              <p:nvPr/>
            </p:nvSpPr>
            <p:spPr bwMode="auto">
              <a:xfrm>
                <a:off x="3453" y="1506"/>
                <a:ext cx="6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>
                    <a:solidFill>
                      <a:srgbClr val="000000"/>
                    </a:solidFill>
                    <a:latin typeface="Helvetica" pitchFamily="34" charset="0"/>
                  </a:rPr>
                  <a:t>482</a:t>
                </a:r>
                <a:endParaRPr lang="en-US"/>
              </a:p>
            </p:txBody>
          </p:sp>
          <p:sp>
            <p:nvSpPr>
              <p:cNvPr id="32817" name="Oval 102"/>
              <p:cNvSpPr>
                <a:spLocks noChangeArrowheads="1"/>
              </p:cNvSpPr>
              <p:nvPr/>
            </p:nvSpPr>
            <p:spPr bwMode="auto">
              <a:xfrm>
                <a:off x="3336" y="1510"/>
                <a:ext cx="61" cy="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103"/>
              <p:cNvSpPr>
                <a:spLocks/>
              </p:cNvSpPr>
              <p:nvPr/>
            </p:nvSpPr>
            <p:spPr bwMode="auto">
              <a:xfrm>
                <a:off x="3349" y="1521"/>
                <a:ext cx="33" cy="19"/>
              </a:xfrm>
              <a:custGeom>
                <a:avLst/>
                <a:gdLst>
                  <a:gd name="T0" fmla="*/ 0 w 324"/>
                  <a:gd name="T1" fmla="*/ 1 h 193"/>
                  <a:gd name="T2" fmla="*/ 0 w 324"/>
                  <a:gd name="T3" fmla="*/ 1 h 193"/>
                  <a:gd name="T4" fmla="*/ 0 w 324"/>
                  <a:gd name="T5" fmla="*/ 1 h 193"/>
                  <a:gd name="T6" fmla="*/ 0 w 324"/>
                  <a:gd name="T7" fmla="*/ 1 h 193"/>
                  <a:gd name="T8" fmla="*/ 0 w 324"/>
                  <a:gd name="T9" fmla="*/ 1 h 193"/>
                  <a:gd name="T10" fmla="*/ 0 w 324"/>
                  <a:gd name="T11" fmla="*/ 1 h 193"/>
                  <a:gd name="T12" fmla="*/ 0 w 324"/>
                  <a:gd name="T13" fmla="*/ 0 h 193"/>
                  <a:gd name="T14" fmla="*/ 0 w 324"/>
                  <a:gd name="T15" fmla="*/ 0 h 193"/>
                  <a:gd name="T16" fmla="*/ 0 w 324"/>
                  <a:gd name="T17" fmla="*/ 0 h 193"/>
                  <a:gd name="T18" fmla="*/ 0 w 324"/>
                  <a:gd name="T19" fmla="*/ 0 h 193"/>
                  <a:gd name="T20" fmla="*/ 0 w 324"/>
                  <a:gd name="T21" fmla="*/ 0 h 193"/>
                  <a:gd name="T22" fmla="*/ 1 w 324"/>
                  <a:gd name="T23" fmla="*/ 0 h 193"/>
                  <a:gd name="T24" fmla="*/ 1 w 324"/>
                  <a:gd name="T25" fmla="*/ 0 h 193"/>
                  <a:gd name="T26" fmla="*/ 1 w 324"/>
                  <a:gd name="T27" fmla="*/ 0 h 193"/>
                  <a:gd name="T28" fmla="*/ 1 w 324"/>
                  <a:gd name="T29" fmla="*/ 0 h 193"/>
                  <a:gd name="T30" fmla="*/ 2 w 324"/>
                  <a:gd name="T31" fmla="*/ 0 h 193"/>
                  <a:gd name="T32" fmla="*/ 2 w 324"/>
                  <a:gd name="T33" fmla="*/ 0 h 193"/>
                  <a:gd name="T34" fmla="*/ 2 w 324"/>
                  <a:gd name="T35" fmla="*/ 1 h 193"/>
                  <a:gd name="T36" fmla="*/ 2 w 324"/>
                  <a:gd name="T37" fmla="*/ 1 h 193"/>
                  <a:gd name="T38" fmla="*/ 2 w 324"/>
                  <a:gd name="T39" fmla="*/ 1 h 193"/>
                  <a:gd name="T40" fmla="*/ 2 w 324"/>
                  <a:gd name="T41" fmla="*/ 1 h 193"/>
                  <a:gd name="T42" fmla="*/ 2 w 324"/>
                  <a:gd name="T43" fmla="*/ 1 h 193"/>
                  <a:gd name="T44" fmla="*/ 2 w 324"/>
                  <a:gd name="T45" fmla="*/ 1 h 193"/>
                  <a:gd name="T46" fmla="*/ 2 w 324"/>
                  <a:gd name="T47" fmla="*/ 1 h 193"/>
                  <a:gd name="T48" fmla="*/ 3 w 324"/>
                  <a:gd name="T49" fmla="*/ 1 h 193"/>
                  <a:gd name="T50" fmla="*/ 3 w 324"/>
                  <a:gd name="T51" fmla="*/ 2 h 193"/>
                  <a:gd name="T52" fmla="*/ 3 w 324"/>
                  <a:gd name="T53" fmla="*/ 2 h 193"/>
                  <a:gd name="T54" fmla="*/ 3 w 324"/>
                  <a:gd name="T55" fmla="*/ 2 h 193"/>
                  <a:gd name="T56" fmla="*/ 3 w 324"/>
                  <a:gd name="T57" fmla="*/ 1 h 193"/>
                  <a:gd name="T58" fmla="*/ 3 w 324"/>
                  <a:gd name="T59" fmla="*/ 1 h 193"/>
                  <a:gd name="T60" fmla="*/ 3 w 324"/>
                  <a:gd name="T61" fmla="*/ 1 h 193"/>
                  <a:gd name="T62" fmla="*/ 3 w 324"/>
                  <a:gd name="T63" fmla="*/ 1 h 193"/>
                  <a:gd name="T64" fmla="*/ 3 w 324"/>
                  <a:gd name="T65" fmla="*/ 0 h 193"/>
                  <a:gd name="T66" fmla="*/ 3 w 324"/>
                  <a:gd name="T67" fmla="*/ 0 h 1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4" h="193">
                    <a:moveTo>
                      <a:pt x="43" y="151"/>
                    </a:moveTo>
                    <a:lnTo>
                      <a:pt x="21" y="151"/>
                    </a:lnTo>
                    <a:lnTo>
                      <a:pt x="21" y="129"/>
                    </a:lnTo>
                    <a:lnTo>
                      <a:pt x="0" y="129"/>
                    </a:lnTo>
                    <a:lnTo>
                      <a:pt x="0" y="108"/>
                    </a:lnTo>
                    <a:lnTo>
                      <a:pt x="0" y="86"/>
                    </a:lnTo>
                    <a:lnTo>
                      <a:pt x="0" y="43"/>
                    </a:lnTo>
                    <a:lnTo>
                      <a:pt x="21" y="43"/>
                    </a:lnTo>
                    <a:lnTo>
                      <a:pt x="21" y="22"/>
                    </a:lnTo>
                    <a:lnTo>
                      <a:pt x="21" y="0"/>
                    </a:lnTo>
                    <a:lnTo>
                      <a:pt x="43" y="0"/>
                    </a:lnTo>
                    <a:lnTo>
                      <a:pt x="86" y="0"/>
                    </a:lnTo>
                    <a:lnTo>
                      <a:pt x="108" y="0"/>
                    </a:lnTo>
                    <a:lnTo>
                      <a:pt x="129" y="0"/>
                    </a:lnTo>
                    <a:lnTo>
                      <a:pt x="129" y="22"/>
                    </a:lnTo>
                    <a:lnTo>
                      <a:pt x="151" y="22"/>
                    </a:lnTo>
                    <a:lnTo>
                      <a:pt x="151" y="43"/>
                    </a:lnTo>
                    <a:lnTo>
                      <a:pt x="151" y="86"/>
                    </a:lnTo>
                    <a:lnTo>
                      <a:pt x="194" y="86"/>
                    </a:lnTo>
                    <a:lnTo>
                      <a:pt x="194" y="108"/>
                    </a:lnTo>
                    <a:lnTo>
                      <a:pt x="194" y="129"/>
                    </a:lnTo>
                    <a:lnTo>
                      <a:pt x="216" y="129"/>
                    </a:lnTo>
                    <a:lnTo>
                      <a:pt x="216" y="151"/>
                    </a:lnTo>
                    <a:lnTo>
                      <a:pt x="237" y="151"/>
                    </a:lnTo>
                    <a:lnTo>
                      <a:pt x="259" y="151"/>
                    </a:lnTo>
                    <a:lnTo>
                      <a:pt x="259" y="193"/>
                    </a:lnTo>
                    <a:lnTo>
                      <a:pt x="302" y="193"/>
                    </a:lnTo>
                    <a:lnTo>
                      <a:pt x="324" y="193"/>
                    </a:lnTo>
                    <a:lnTo>
                      <a:pt x="324" y="151"/>
                    </a:lnTo>
                    <a:lnTo>
                      <a:pt x="324" y="129"/>
                    </a:lnTo>
                    <a:lnTo>
                      <a:pt x="324" y="108"/>
                    </a:lnTo>
                    <a:lnTo>
                      <a:pt x="324" y="86"/>
                    </a:lnTo>
                    <a:lnTo>
                      <a:pt x="324" y="43"/>
                    </a:lnTo>
                    <a:lnTo>
                      <a:pt x="324" y="22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6" name="Text Box 58"/>
            <p:cNvSpPr txBox="1">
              <a:spLocks noChangeArrowheads="1"/>
            </p:cNvSpPr>
            <p:nvPr/>
          </p:nvSpPr>
          <p:spPr bwMode="auto">
            <a:xfrm>
              <a:off x="3193" y="1200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Pencil</a:t>
              </a:r>
              <a:endParaRPr lang="en-US" sz="1800"/>
            </a:p>
          </p:txBody>
        </p:sp>
        <p:sp>
          <p:nvSpPr>
            <p:cNvPr id="32777" name="Text Box 59"/>
            <p:cNvSpPr txBox="1">
              <a:spLocks noChangeArrowheads="1"/>
            </p:cNvSpPr>
            <p:nvPr/>
          </p:nvSpPr>
          <p:spPr bwMode="auto">
            <a:xfrm>
              <a:off x="2972" y="1584"/>
              <a:ext cx="1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Factory</a:t>
              </a:r>
            </a:p>
          </p:txBody>
        </p:sp>
        <p:sp>
          <p:nvSpPr>
            <p:cNvPr id="32778" name="Line 60"/>
            <p:cNvSpPr>
              <a:spLocks noChangeShapeType="1"/>
            </p:cNvSpPr>
            <p:nvPr/>
          </p:nvSpPr>
          <p:spPr bwMode="auto">
            <a:xfrm flipH="1">
              <a:off x="3471" y="1910"/>
              <a:ext cx="0" cy="17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61"/>
            <p:cNvSpPr>
              <a:spLocks noChangeShapeType="1"/>
            </p:cNvSpPr>
            <p:nvPr/>
          </p:nvSpPr>
          <p:spPr bwMode="auto">
            <a:xfrm>
              <a:off x="4095" y="1910"/>
              <a:ext cx="0" cy="1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Text Box 62"/>
          <p:cNvSpPr txBox="1">
            <a:spLocks noChangeArrowheads="1"/>
          </p:cNvSpPr>
          <p:nvPr/>
        </p:nvSpPr>
        <p:spPr bwMode="auto">
          <a:xfrm>
            <a:off x="6096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At the factory, resources from around the world are combined to make a pencil.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724</Words>
  <Application>Microsoft Office PowerPoint</Application>
  <PresentationFormat>On-screen Show (4:3)</PresentationFormat>
  <Paragraphs>132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iRespondQuestionMaster</vt:lpstr>
      <vt:lpstr>iRespondGraphMaster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CIBS/TAMU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b-leflore</dc:creator>
  <cp:lastModifiedBy>Sam</cp:lastModifiedBy>
  <cp:revision>44</cp:revision>
  <cp:lastPrinted>1999-05-25T15:01:36Z</cp:lastPrinted>
  <dcterms:created xsi:type="dcterms:W3CDTF">1998-09-12T02:16:02Z</dcterms:created>
  <dcterms:modified xsi:type="dcterms:W3CDTF">2014-10-26T03:13:53Z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sage@cgsb.tamu.edu</vt:lpwstr>
  </property>
  <property fmtid="{D5CDD505-2E9C-101B-9397-08002B2CF9AE}" pid="8" name="HomePage">
    <vt:lpwstr>http://wehner.tamu.edu/sage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2</vt:i4>
  </property>
  <property fmtid="{D5CDD505-2E9C-101B-9397-08002B2CF9AE}" pid="21" name="OutputDir">
    <vt:lpwstr>\\Business\homepg\SAGE\Activities</vt:lpwstr>
  </property>
  <property fmtid="{D5CDD505-2E9C-101B-9397-08002B2CF9AE}" pid="22" name="AutoReflect">
    <vt:bool>false</vt:bool>
  </property>
  <property fmtid="{D5CDD505-2E9C-101B-9397-08002B2CF9AE}" pid="23" name="KeepGraph">
    <vt:bool>false</vt:bool>
  </property>
  <property fmtid="{D5CDD505-2E9C-101B-9397-08002B2CF9AE}" pid="24" name="ShowTimer">
    <vt:bool>true</vt:bool>
  </property>
  <property fmtid="{D5CDD505-2E9C-101B-9397-08002B2CF9AE}" pid="25" name="ShowPercent">
    <vt:bool>true</vt:bool>
  </property>
</Properties>
</file>