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71" r:id="rId10"/>
    <p:sldId id="266" r:id="rId11"/>
    <p:sldId id="268" r:id="rId12"/>
    <p:sldId id="269" r:id="rId13"/>
    <p:sldId id="270" r:id="rId14"/>
    <p:sldId id="265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E21AA-2FAA-48A0-B6E0-4782D85D8E7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1E88-BA6F-40B5-B156-5774098DF8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07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1E88-BA6F-40B5-B156-5774098DF8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228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7EF1-FA23-4910-A5E3-010D13A226FD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848600" cy="2305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Georgia Land Policies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Mrs. Kim West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8</a:t>
            </a:r>
            <a:r>
              <a:rPr lang="en-US" sz="1800" baseline="30000" dirty="0" smtClean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 Grade Georgia Studies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Chapter 6, Section 2</a:t>
            </a:r>
            <a:b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GPS: SS8H5b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Yazoo Land Sale (Fraud)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Georgia Governor George Matthews signed the Yazoo Act on January 7, 1795.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Many settlers protested the sale of this land at such cheap prices.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Legislators involved in the sale of the land had to resign because of corruption.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land sale was reversed.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U.S. government promised to move the Creeks out of Georgia – to ensure that western Georgia would be safe for the settlers.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Yazoo Land Sale (Fraud)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 a result of the Yazoo Land Sale (Fraud) Georgia ceded (gave up) its land west of the Chattahoochee River for $1.25 million.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itchFamily="34" charset="0"/>
              </a:rPr>
              <a:t>Burning of the Yazoo Land Act in Louisville (then the capital of Georgia).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324600"/>
            <a:ext cx="809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Photo Credit:  http://www.georgiaencyclopedia.org/media_content/m-8201.jpg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yazoo  act bur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315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New Georgia Boundaries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 descr="Map of US 1800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7010400" cy="5787196"/>
          </a:xfrm>
        </p:spPr>
      </p:pic>
      <p:sp>
        <p:nvSpPr>
          <p:cNvPr id="5" name="Oval 4"/>
          <p:cNvSpPr/>
          <p:nvPr/>
        </p:nvSpPr>
        <p:spPr>
          <a:xfrm>
            <a:off x="2057400" y="4419600"/>
            <a:ext cx="1524000" cy="1676400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48768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Picture Credit: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http://www.bodley.ox.ac.uk/users/nnj/usa1.gif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Land Lottery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After the disaster of the Yazoo Land Sale (Fraud) Georgia implemented a land lottery system for people to fairly purchase land.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person’s age, war service, marital status and years of residence determined who could purchase land.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land lottery was open to white men, orphans, and widows.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Land Lottery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Land lotteries occurred between 1805 to 1833.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Sold land from Yazoo Land Sale.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Georgia sold ¾ of the state to 100,000 families.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Georgians paid 7 cents per acre.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Most land was purchased for tobacco farming.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With “regular” people owning the land, power and wealth began to be distributed more evenly among white men.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Land Lottery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Photo Credit: http://www.georgiaencyclopedia.org/media_content/m-7688.jpg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ga land lottery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781800" cy="452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Land Lottery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Photo Credit: http://img.groundspeak.com/waymarking/75b9639c-b21b-4b1f-b4d6-3659b7b1026c.jpg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Cherokee land lottery 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799" y="762000"/>
            <a:ext cx="6265333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 Black" pitchFamily="34" charset="0"/>
              </a:rPr>
              <a:t>Georgia Land Policies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Georgia Performance Standard:</a:t>
            </a:r>
          </a:p>
          <a:p>
            <a:pPr lvl="1"/>
            <a:r>
              <a:rPr lang="en-US" sz="2400" dirty="0" smtClean="0">
                <a:latin typeface="Arial Black" pitchFamily="34" charset="0"/>
              </a:rPr>
              <a:t>SS8H5b: </a:t>
            </a:r>
          </a:p>
          <a:p>
            <a:pPr lvl="1">
              <a:buNone/>
            </a:pP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Evaluate the impact of land policies pursued by Georgia to include the headright system, land lotteries and Yazoo land fraud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Essential </a:t>
            </a:r>
            <a:r>
              <a:rPr lang="en-US" sz="2800" dirty="0" smtClean="0">
                <a:latin typeface="Arial Black" pitchFamily="34" charset="0"/>
              </a:rPr>
              <a:t>Questions:</a:t>
            </a:r>
          </a:p>
          <a:p>
            <a:pPr lvl="1">
              <a:buNone/>
            </a:pPr>
            <a:r>
              <a:rPr lang="en-US" dirty="0" smtClean="0"/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1) What are the differences between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headright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system and the land lottery system of land distribution and how did each impact the growth of Georgia? </a:t>
            </a:r>
          </a:p>
          <a:p>
            <a:pPr lvl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2) What was the Yazoo Land Fraud and how did it change Georgia’s boundaries? </a:t>
            </a:r>
          </a:p>
          <a:p>
            <a:pPr lvl="1">
              <a:buNone/>
            </a:pP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Setting the Stage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72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was going on in Georgia?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Time Period: 1789 – 1840, after the American Revolutionary War.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Georgia is the 4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U.S. state.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Most of Georgia was “owned” and occupied by the Cherokee and Creek Native Americans.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Native Americans were giving up their land to the colonists or signing treaties with the British. Many Creeks and Cherokees did not agree with this.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Native Americans were giving up their land to the colonists or signing treaties with the British. Many Creeks and Cherokees did not agree with this.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Setting the Stage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was going on in Georgia?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Creeks and Cherokees were thought to be savages (wild, uneducated) by the Georgians and other Americans.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Farmers, ranchers and others wanted to own land in Georgia for power and monetary reasons.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Map of Georgia 1789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 descr="Map of Georgia 17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838200"/>
            <a:ext cx="7696200" cy="5933268"/>
          </a:xfrm>
        </p:spPr>
      </p:pic>
      <p:sp>
        <p:nvSpPr>
          <p:cNvPr id="5" name="TextBox 4"/>
          <p:cNvSpPr txBox="1"/>
          <p:nvPr/>
        </p:nvSpPr>
        <p:spPr>
          <a:xfrm>
            <a:off x="8229600" y="6019800"/>
            <a:ext cx="91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Picture Credit: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pantherslodge.com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19200" y="2667000"/>
            <a:ext cx="8382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2667000"/>
            <a:ext cx="38100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4663" y="2754775"/>
            <a:ext cx="1574157" cy="1285041"/>
          </a:xfrm>
          <a:custGeom>
            <a:avLst/>
            <a:gdLst>
              <a:gd name="connsiteX0" fmla="*/ 0 w 1574157"/>
              <a:gd name="connsiteY0" fmla="*/ 0 h 1285041"/>
              <a:gd name="connsiteX1" fmla="*/ 115747 w 1574157"/>
              <a:gd name="connsiteY1" fmla="*/ 23149 h 1285041"/>
              <a:gd name="connsiteX2" fmla="*/ 173621 w 1574157"/>
              <a:gd name="connsiteY2" fmla="*/ 34724 h 1285041"/>
              <a:gd name="connsiteX3" fmla="*/ 208345 w 1574157"/>
              <a:gd name="connsiteY3" fmla="*/ 57873 h 1285041"/>
              <a:gd name="connsiteX4" fmla="*/ 231494 w 1574157"/>
              <a:gd name="connsiteY4" fmla="*/ 92597 h 1285041"/>
              <a:gd name="connsiteX5" fmla="*/ 266218 w 1574157"/>
              <a:gd name="connsiteY5" fmla="*/ 104172 h 1285041"/>
              <a:gd name="connsiteX6" fmla="*/ 300942 w 1574157"/>
              <a:gd name="connsiteY6" fmla="*/ 150471 h 1285041"/>
              <a:gd name="connsiteX7" fmla="*/ 335666 w 1574157"/>
              <a:gd name="connsiteY7" fmla="*/ 162045 h 1285041"/>
              <a:gd name="connsiteX8" fmla="*/ 428264 w 1574157"/>
              <a:gd name="connsiteY8" fmla="*/ 173620 h 1285041"/>
              <a:gd name="connsiteX9" fmla="*/ 462988 w 1574157"/>
              <a:gd name="connsiteY9" fmla="*/ 196769 h 1285041"/>
              <a:gd name="connsiteX10" fmla="*/ 520861 w 1574157"/>
              <a:gd name="connsiteY10" fmla="*/ 254643 h 1285041"/>
              <a:gd name="connsiteX11" fmla="*/ 544010 w 1574157"/>
              <a:gd name="connsiteY11" fmla="*/ 289367 h 1285041"/>
              <a:gd name="connsiteX12" fmla="*/ 659757 w 1574157"/>
              <a:gd name="connsiteY12" fmla="*/ 347240 h 1285041"/>
              <a:gd name="connsiteX13" fmla="*/ 682907 w 1574157"/>
              <a:gd name="connsiteY13" fmla="*/ 370390 h 1285041"/>
              <a:gd name="connsiteX14" fmla="*/ 706056 w 1574157"/>
              <a:gd name="connsiteY14" fmla="*/ 405114 h 1285041"/>
              <a:gd name="connsiteX15" fmla="*/ 821803 w 1574157"/>
              <a:gd name="connsiteY15" fmla="*/ 451412 h 1285041"/>
              <a:gd name="connsiteX16" fmla="*/ 937550 w 1574157"/>
              <a:gd name="connsiteY16" fmla="*/ 486136 h 1285041"/>
              <a:gd name="connsiteX17" fmla="*/ 972274 w 1574157"/>
              <a:gd name="connsiteY17" fmla="*/ 509286 h 1285041"/>
              <a:gd name="connsiteX18" fmla="*/ 1030147 w 1574157"/>
              <a:gd name="connsiteY18" fmla="*/ 601883 h 1285041"/>
              <a:gd name="connsiteX19" fmla="*/ 1122745 w 1574157"/>
              <a:gd name="connsiteY19" fmla="*/ 648182 h 1285041"/>
              <a:gd name="connsiteX20" fmla="*/ 1157469 w 1574157"/>
              <a:gd name="connsiteY20" fmla="*/ 659757 h 1285041"/>
              <a:gd name="connsiteX21" fmla="*/ 1261641 w 1574157"/>
              <a:gd name="connsiteY21" fmla="*/ 717630 h 1285041"/>
              <a:gd name="connsiteX22" fmla="*/ 1307940 w 1574157"/>
              <a:gd name="connsiteY22" fmla="*/ 787078 h 1285041"/>
              <a:gd name="connsiteX23" fmla="*/ 1377388 w 1574157"/>
              <a:gd name="connsiteY23" fmla="*/ 879676 h 1285041"/>
              <a:gd name="connsiteX24" fmla="*/ 1400537 w 1574157"/>
              <a:gd name="connsiteY24" fmla="*/ 914400 h 1285041"/>
              <a:gd name="connsiteX25" fmla="*/ 1423686 w 1574157"/>
              <a:gd name="connsiteY25" fmla="*/ 949124 h 1285041"/>
              <a:gd name="connsiteX26" fmla="*/ 1435261 w 1574157"/>
              <a:gd name="connsiteY26" fmla="*/ 995422 h 1285041"/>
              <a:gd name="connsiteX27" fmla="*/ 1458410 w 1574157"/>
              <a:gd name="connsiteY27" fmla="*/ 1099595 h 1285041"/>
              <a:gd name="connsiteX28" fmla="*/ 1527859 w 1574157"/>
              <a:gd name="connsiteY28" fmla="*/ 1192192 h 1285041"/>
              <a:gd name="connsiteX29" fmla="*/ 1551008 w 1574157"/>
              <a:gd name="connsiteY29" fmla="*/ 1238491 h 1285041"/>
              <a:gd name="connsiteX30" fmla="*/ 1574157 w 1574157"/>
              <a:gd name="connsiteY30" fmla="*/ 1284790 h 128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4157" h="1285041">
                <a:moveTo>
                  <a:pt x="0" y="0"/>
                </a:moveTo>
                <a:lnTo>
                  <a:pt x="115747" y="23149"/>
                </a:lnTo>
                <a:lnTo>
                  <a:pt x="173621" y="34724"/>
                </a:lnTo>
                <a:cubicBezTo>
                  <a:pt x="185196" y="42440"/>
                  <a:pt x="198508" y="48036"/>
                  <a:pt x="208345" y="57873"/>
                </a:cubicBezTo>
                <a:cubicBezTo>
                  <a:pt x="218182" y="67710"/>
                  <a:pt x="220631" y="83907"/>
                  <a:pt x="231494" y="92597"/>
                </a:cubicBezTo>
                <a:cubicBezTo>
                  <a:pt x="241021" y="100219"/>
                  <a:pt x="254643" y="100314"/>
                  <a:pt x="266218" y="104172"/>
                </a:cubicBezTo>
                <a:cubicBezTo>
                  <a:pt x="277793" y="119605"/>
                  <a:pt x="286122" y="138121"/>
                  <a:pt x="300942" y="150471"/>
                </a:cubicBezTo>
                <a:cubicBezTo>
                  <a:pt x="310315" y="158282"/>
                  <a:pt x="323662" y="159863"/>
                  <a:pt x="335666" y="162045"/>
                </a:cubicBezTo>
                <a:cubicBezTo>
                  <a:pt x="366270" y="167609"/>
                  <a:pt x="397398" y="169762"/>
                  <a:pt x="428264" y="173620"/>
                </a:cubicBezTo>
                <a:cubicBezTo>
                  <a:pt x="439839" y="181336"/>
                  <a:pt x="453151" y="186932"/>
                  <a:pt x="462988" y="196769"/>
                </a:cubicBezTo>
                <a:cubicBezTo>
                  <a:pt x="540156" y="273937"/>
                  <a:pt x="428259" y="192907"/>
                  <a:pt x="520861" y="254643"/>
                </a:cubicBezTo>
                <a:cubicBezTo>
                  <a:pt x="528577" y="266218"/>
                  <a:pt x="534957" y="278805"/>
                  <a:pt x="544010" y="289367"/>
                </a:cubicBezTo>
                <a:cubicBezTo>
                  <a:pt x="596421" y="350514"/>
                  <a:pt x="580052" y="333957"/>
                  <a:pt x="659757" y="347240"/>
                </a:cubicBezTo>
                <a:cubicBezTo>
                  <a:pt x="667474" y="354957"/>
                  <a:pt x="676090" y="361868"/>
                  <a:pt x="682907" y="370390"/>
                </a:cubicBezTo>
                <a:cubicBezTo>
                  <a:pt x="691597" y="381253"/>
                  <a:pt x="696219" y="395277"/>
                  <a:pt x="706056" y="405114"/>
                </a:cubicBezTo>
                <a:cubicBezTo>
                  <a:pt x="737375" y="436433"/>
                  <a:pt x="782000" y="439471"/>
                  <a:pt x="821803" y="451412"/>
                </a:cubicBezTo>
                <a:cubicBezTo>
                  <a:pt x="962703" y="493682"/>
                  <a:pt x="830836" y="459459"/>
                  <a:pt x="937550" y="486136"/>
                </a:cubicBezTo>
                <a:cubicBezTo>
                  <a:pt x="949125" y="493853"/>
                  <a:pt x="963368" y="498599"/>
                  <a:pt x="972274" y="509286"/>
                </a:cubicBezTo>
                <a:cubicBezTo>
                  <a:pt x="1063963" y="619313"/>
                  <a:pt x="918085" y="489819"/>
                  <a:pt x="1030147" y="601883"/>
                </a:cubicBezTo>
                <a:cubicBezTo>
                  <a:pt x="1052525" y="624261"/>
                  <a:pt x="1096215" y="638233"/>
                  <a:pt x="1122745" y="648182"/>
                </a:cubicBezTo>
                <a:cubicBezTo>
                  <a:pt x="1134169" y="652466"/>
                  <a:pt x="1146804" y="653832"/>
                  <a:pt x="1157469" y="659757"/>
                </a:cubicBezTo>
                <a:cubicBezTo>
                  <a:pt x="1276869" y="726090"/>
                  <a:pt x="1183069" y="691439"/>
                  <a:pt x="1261641" y="717630"/>
                </a:cubicBezTo>
                <a:cubicBezTo>
                  <a:pt x="1277074" y="740779"/>
                  <a:pt x="1288267" y="767404"/>
                  <a:pt x="1307940" y="787078"/>
                </a:cubicBezTo>
                <a:cubicBezTo>
                  <a:pt x="1350761" y="829901"/>
                  <a:pt x="1325037" y="801149"/>
                  <a:pt x="1377388" y="879676"/>
                </a:cubicBezTo>
                <a:lnTo>
                  <a:pt x="1400537" y="914400"/>
                </a:lnTo>
                <a:lnTo>
                  <a:pt x="1423686" y="949124"/>
                </a:lnTo>
                <a:cubicBezTo>
                  <a:pt x="1427544" y="964557"/>
                  <a:pt x="1432141" y="979823"/>
                  <a:pt x="1435261" y="995422"/>
                </a:cubicBezTo>
                <a:cubicBezTo>
                  <a:pt x="1439382" y="1016025"/>
                  <a:pt x="1444333" y="1074256"/>
                  <a:pt x="1458410" y="1099595"/>
                </a:cubicBezTo>
                <a:cubicBezTo>
                  <a:pt x="1491130" y="1158492"/>
                  <a:pt x="1492736" y="1157070"/>
                  <a:pt x="1527859" y="1192192"/>
                </a:cubicBezTo>
                <a:cubicBezTo>
                  <a:pt x="1535575" y="1207625"/>
                  <a:pt x="1544211" y="1222632"/>
                  <a:pt x="1551008" y="1238491"/>
                </a:cubicBezTo>
                <a:cubicBezTo>
                  <a:pt x="1570958" y="1285041"/>
                  <a:pt x="1550982" y="1261613"/>
                  <a:pt x="1574157" y="128479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1143000" y="4038600"/>
            <a:ext cx="6400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76300" y="3695700"/>
            <a:ext cx="610394" cy="769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8000" y="2971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Savannah River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2819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Yazoo River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3581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Mississippi River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kwest\Local Settings\Temporary Internet Files\Content.IE5\ASZFN8RT\MPj031394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19600"/>
            <a:ext cx="1371600" cy="1371600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3429000" y="32766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2019300" y="36957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C:\Documents and Settings\kwest\Local Settings\Temporary Internet Files\Content.IE5\T8NDCK3W\MCj023165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24000"/>
            <a:ext cx="1676400" cy="1291680"/>
          </a:xfrm>
          <a:prstGeom prst="rect">
            <a:avLst/>
          </a:prstGeom>
          <a:noFill/>
        </p:spPr>
      </p:pic>
      <p:cxnSp>
        <p:nvCxnSpPr>
          <p:cNvPr id="42" name="Straight Arrow Connector 41"/>
          <p:cNvCxnSpPr/>
          <p:nvPr/>
        </p:nvCxnSpPr>
        <p:spPr>
          <a:xfrm>
            <a:off x="5334000" y="28194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Georgia Land Policies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were the policies used by Georgia to distribute land?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Headright System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Land Lotteries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Yazoo Land Sale (Fraud)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Headright System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white male counted as “head”  of a family and had a “right” to receive up to 1,000 acres of land.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By giving men land, they could obtain power.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Farmers and ranchers wanted land.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Land was also given to veterans of the Revolutionary War.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Land east of the Oconee River.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Replaced by land lottery in 1803.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Yazoo Land Sale (Fraud)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Georgia government planned to sell 35 million acres of land to 4 companies in western Georgia for $500,000 –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 steal, to good to be true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Spain and South Carolina claimed to own the land Georgia was selling.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Georgia wanted to get rid of the land before they could claim it.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Government wanted the companies to establish a presence in western Georgia.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That would make settlers feel safe from the Creek and Cherokee.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Yazoo Land Sale (Fraud)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Content Placeholder 4" descr="yazoo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995872"/>
            <a:ext cx="5029200" cy="5862128"/>
          </a:xfrm>
        </p:spPr>
      </p:pic>
      <p:sp>
        <p:nvSpPr>
          <p:cNvPr id="6" name="TextBox 5"/>
          <p:cNvSpPr txBox="1"/>
          <p:nvPr/>
        </p:nvSpPr>
        <p:spPr>
          <a:xfrm>
            <a:off x="6477000" y="5105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Photo Credit: http://www.clanmcalister.org/images/yazoomap.jpg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720</Words>
  <Application>Microsoft Office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Georgia Land Policies  </vt:lpstr>
      <vt:lpstr>Georgia Land Policies</vt:lpstr>
      <vt:lpstr>Setting the Stage</vt:lpstr>
      <vt:lpstr>Setting the Stage</vt:lpstr>
      <vt:lpstr>Map of Georgia 1789</vt:lpstr>
      <vt:lpstr>Georgia Land Policies</vt:lpstr>
      <vt:lpstr>Headright System</vt:lpstr>
      <vt:lpstr>Yazoo Land Sale (Fraud)</vt:lpstr>
      <vt:lpstr>Yazoo Land Sale (Fraud)</vt:lpstr>
      <vt:lpstr>Yazoo Land Sale (Fraud)</vt:lpstr>
      <vt:lpstr>Yazoo Land Sale (Fraud)</vt:lpstr>
      <vt:lpstr>Burning of the Yazoo Land Act in Louisville (then the capital of Georgia).</vt:lpstr>
      <vt:lpstr>New Georgia Boundaries</vt:lpstr>
      <vt:lpstr>Land Lottery</vt:lpstr>
      <vt:lpstr>Land Lottery</vt:lpstr>
      <vt:lpstr>Land Lottery</vt:lpstr>
      <vt:lpstr>Land Lottery</vt:lpstr>
    </vt:vector>
  </TitlesOfParts>
  <Company>RCPS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Land Policies</dc:title>
  <dc:creator>kwest</dc:creator>
  <cp:lastModifiedBy>Sam</cp:lastModifiedBy>
  <cp:revision>53</cp:revision>
  <dcterms:created xsi:type="dcterms:W3CDTF">2009-03-02T01:01:28Z</dcterms:created>
  <dcterms:modified xsi:type="dcterms:W3CDTF">2015-02-22T18:12:56Z</dcterms:modified>
</cp:coreProperties>
</file>