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78" r:id="rId3"/>
    <p:sldId id="279" r:id="rId4"/>
    <p:sldId id="280" r:id="rId5"/>
    <p:sldId id="267" r:id="rId6"/>
    <p:sldId id="281" r:id="rId7"/>
    <p:sldId id="266" r:id="rId8"/>
    <p:sldId id="282" r:id="rId9"/>
    <p:sldId id="283" r:id="rId10"/>
    <p:sldId id="257" r:id="rId11"/>
    <p:sldId id="285" r:id="rId12"/>
    <p:sldId id="286" r:id="rId13"/>
    <p:sldId id="284" r:id="rId14"/>
    <p:sldId id="287" r:id="rId15"/>
    <p:sldId id="288" r:id="rId16"/>
    <p:sldId id="271" r:id="rId17"/>
    <p:sldId id="268" r:id="rId18"/>
    <p:sldId id="269" r:id="rId19"/>
    <p:sldId id="291" r:id="rId20"/>
    <p:sldId id="290" r:id="rId21"/>
    <p:sldId id="289" r:id="rId22"/>
    <p:sldId id="270" r:id="rId23"/>
    <p:sldId id="277" r:id="rId24"/>
    <p:sldId id="292" r:id="rId25"/>
    <p:sldId id="273" r:id="rId26"/>
    <p:sldId id="274" r:id="rId27"/>
    <p:sldId id="275" r:id="rId28"/>
    <p:sldId id="29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290212-37B0-4595-9CC3-78C68DB56C6B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B6978C-8F90-459B-A673-7F6F5BADF3EA}">
      <dgm:prSet phldrT="[Text]"/>
      <dgm:spPr/>
      <dgm:t>
        <a:bodyPr/>
        <a:lstStyle/>
        <a:p>
          <a:r>
            <a:rPr lang="en-US" dirty="0" smtClean="0"/>
            <a:t>General Assembly</a:t>
          </a:r>
          <a:endParaRPr lang="en-US" dirty="0"/>
        </a:p>
      </dgm:t>
    </dgm:pt>
    <dgm:pt modelId="{84DF9104-19A5-4115-9A52-7DA24DAAA22D}" type="parTrans" cxnId="{F18248E1-27B8-4E4A-8E27-AFB9667AADA6}">
      <dgm:prSet/>
      <dgm:spPr/>
      <dgm:t>
        <a:bodyPr/>
        <a:lstStyle/>
        <a:p>
          <a:endParaRPr lang="en-US"/>
        </a:p>
      </dgm:t>
    </dgm:pt>
    <dgm:pt modelId="{0D35F402-A1CA-4A96-B42C-C6C6911085A9}" type="sibTrans" cxnId="{F18248E1-27B8-4E4A-8E27-AFB9667AADA6}">
      <dgm:prSet/>
      <dgm:spPr/>
      <dgm:t>
        <a:bodyPr/>
        <a:lstStyle/>
        <a:p>
          <a:endParaRPr lang="en-US"/>
        </a:p>
      </dgm:t>
    </dgm:pt>
    <dgm:pt modelId="{5240AF66-0C69-4082-94D6-E264B0F1F98E}">
      <dgm:prSet phldrT="[Text]"/>
      <dgm:spPr/>
      <dgm:t>
        <a:bodyPr/>
        <a:lstStyle/>
        <a:p>
          <a:r>
            <a:rPr lang="en-US" dirty="0" smtClean="0"/>
            <a:t>House of Representatives</a:t>
          </a:r>
        </a:p>
        <a:p>
          <a:r>
            <a:rPr lang="en-US" dirty="0" smtClean="0"/>
            <a:t>180 Members</a:t>
          </a:r>
          <a:endParaRPr lang="en-US" dirty="0"/>
        </a:p>
      </dgm:t>
    </dgm:pt>
    <dgm:pt modelId="{E0FFADD2-BF9C-4253-89B5-339F38FAD34D}" type="parTrans" cxnId="{5C29C8FC-073A-451A-AD78-DA19AD08E8BA}">
      <dgm:prSet/>
      <dgm:spPr/>
      <dgm:t>
        <a:bodyPr/>
        <a:lstStyle/>
        <a:p>
          <a:endParaRPr lang="en-US"/>
        </a:p>
      </dgm:t>
    </dgm:pt>
    <dgm:pt modelId="{3E96AC5D-83FC-443E-863D-24BBB32BD328}" type="sibTrans" cxnId="{5C29C8FC-073A-451A-AD78-DA19AD08E8BA}">
      <dgm:prSet/>
      <dgm:spPr/>
      <dgm:t>
        <a:bodyPr/>
        <a:lstStyle/>
        <a:p>
          <a:endParaRPr lang="en-US"/>
        </a:p>
      </dgm:t>
    </dgm:pt>
    <dgm:pt modelId="{8E4CBB8F-33CC-4E4B-B65B-ED2FE8F17991}">
      <dgm:prSet phldrT="[Text]"/>
      <dgm:spPr/>
      <dgm:t>
        <a:bodyPr/>
        <a:lstStyle/>
        <a:p>
          <a:r>
            <a:rPr lang="en-US" dirty="0" smtClean="0"/>
            <a:t>Senate</a:t>
          </a:r>
        </a:p>
        <a:p>
          <a:r>
            <a:rPr lang="en-US" dirty="0" smtClean="0"/>
            <a:t>56 Members</a:t>
          </a:r>
          <a:endParaRPr lang="en-US" dirty="0"/>
        </a:p>
      </dgm:t>
    </dgm:pt>
    <dgm:pt modelId="{6D9AA216-E033-4EFB-B5EC-EF6DC1F8EF0B}" type="parTrans" cxnId="{06CF6BF9-82F2-45C2-87CC-08F8D43BF62E}">
      <dgm:prSet/>
      <dgm:spPr/>
      <dgm:t>
        <a:bodyPr/>
        <a:lstStyle/>
        <a:p>
          <a:endParaRPr lang="en-US"/>
        </a:p>
      </dgm:t>
    </dgm:pt>
    <dgm:pt modelId="{AF2F108B-9876-4D8C-BC27-8A4B5B559C13}" type="sibTrans" cxnId="{06CF6BF9-82F2-45C2-87CC-08F8D43BF62E}">
      <dgm:prSet/>
      <dgm:spPr/>
      <dgm:t>
        <a:bodyPr/>
        <a:lstStyle/>
        <a:p>
          <a:endParaRPr lang="en-US"/>
        </a:p>
      </dgm:t>
    </dgm:pt>
    <dgm:pt modelId="{66DD265A-48AD-4A33-810E-778405A26965}" type="pres">
      <dgm:prSet presAssocID="{69290212-37B0-4595-9CC3-78C68DB56C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FB3D635-90E3-44C3-AF86-12BBFF391B41}" type="pres">
      <dgm:prSet presAssocID="{7AB6978C-8F90-459B-A673-7F6F5BADF3EA}" presName="hierRoot1" presStyleCnt="0">
        <dgm:presLayoutVars>
          <dgm:hierBranch val="init"/>
        </dgm:presLayoutVars>
      </dgm:prSet>
      <dgm:spPr/>
    </dgm:pt>
    <dgm:pt modelId="{C799AF25-3034-4AA1-8F44-2D6BA00FCDA7}" type="pres">
      <dgm:prSet presAssocID="{7AB6978C-8F90-459B-A673-7F6F5BADF3EA}" presName="rootComposite1" presStyleCnt="0"/>
      <dgm:spPr/>
    </dgm:pt>
    <dgm:pt modelId="{A80015F4-5CC0-4A0D-A33A-02CA200CDF6F}" type="pres">
      <dgm:prSet presAssocID="{7AB6978C-8F90-459B-A673-7F6F5BADF3E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4B4D6E-F2E1-4907-B195-B5A40C6155D5}" type="pres">
      <dgm:prSet presAssocID="{7AB6978C-8F90-459B-A673-7F6F5BADF3E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D2E8E13-2592-495C-AC6B-94566C1BAB5F}" type="pres">
      <dgm:prSet presAssocID="{7AB6978C-8F90-459B-A673-7F6F5BADF3EA}" presName="hierChild2" presStyleCnt="0"/>
      <dgm:spPr/>
    </dgm:pt>
    <dgm:pt modelId="{7BF12F20-9E17-46C9-AE26-6A1EBD177F2B}" type="pres">
      <dgm:prSet presAssocID="{E0FFADD2-BF9C-4253-89B5-339F38FAD34D}" presName="Name37" presStyleLbl="parChTrans1D2" presStyleIdx="0" presStyleCnt="2"/>
      <dgm:spPr/>
      <dgm:t>
        <a:bodyPr/>
        <a:lstStyle/>
        <a:p>
          <a:endParaRPr lang="en-US"/>
        </a:p>
      </dgm:t>
    </dgm:pt>
    <dgm:pt modelId="{F2466071-EBF8-4906-8E79-A689D39A8D47}" type="pres">
      <dgm:prSet presAssocID="{5240AF66-0C69-4082-94D6-E264B0F1F98E}" presName="hierRoot2" presStyleCnt="0">
        <dgm:presLayoutVars>
          <dgm:hierBranch val="init"/>
        </dgm:presLayoutVars>
      </dgm:prSet>
      <dgm:spPr/>
    </dgm:pt>
    <dgm:pt modelId="{3D76A053-1277-4261-9182-8E4713C2727D}" type="pres">
      <dgm:prSet presAssocID="{5240AF66-0C69-4082-94D6-E264B0F1F98E}" presName="rootComposite" presStyleCnt="0"/>
      <dgm:spPr/>
    </dgm:pt>
    <dgm:pt modelId="{E1F598FA-D717-4F3E-A1C7-F93515848949}" type="pres">
      <dgm:prSet presAssocID="{5240AF66-0C69-4082-94D6-E264B0F1F98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180143-9C7D-4A1D-84FD-C79F30922B94}" type="pres">
      <dgm:prSet presAssocID="{5240AF66-0C69-4082-94D6-E264B0F1F98E}" presName="rootConnector" presStyleLbl="node2" presStyleIdx="0" presStyleCnt="2"/>
      <dgm:spPr/>
      <dgm:t>
        <a:bodyPr/>
        <a:lstStyle/>
        <a:p>
          <a:endParaRPr lang="en-US"/>
        </a:p>
      </dgm:t>
    </dgm:pt>
    <dgm:pt modelId="{3A04AEEE-CE8F-40B9-A162-03666E155C08}" type="pres">
      <dgm:prSet presAssocID="{5240AF66-0C69-4082-94D6-E264B0F1F98E}" presName="hierChild4" presStyleCnt="0"/>
      <dgm:spPr/>
    </dgm:pt>
    <dgm:pt modelId="{347172C6-6FFB-4B0C-B0ED-CC0FAD8BE3C7}" type="pres">
      <dgm:prSet presAssocID="{5240AF66-0C69-4082-94D6-E264B0F1F98E}" presName="hierChild5" presStyleCnt="0"/>
      <dgm:spPr/>
    </dgm:pt>
    <dgm:pt modelId="{2914A17B-0F00-42C1-A2CF-70B57947130B}" type="pres">
      <dgm:prSet presAssocID="{6D9AA216-E033-4EFB-B5EC-EF6DC1F8EF0B}" presName="Name37" presStyleLbl="parChTrans1D2" presStyleIdx="1" presStyleCnt="2"/>
      <dgm:spPr/>
      <dgm:t>
        <a:bodyPr/>
        <a:lstStyle/>
        <a:p>
          <a:endParaRPr lang="en-US"/>
        </a:p>
      </dgm:t>
    </dgm:pt>
    <dgm:pt modelId="{CAA1EBDC-42AD-4158-8493-B8419B36008F}" type="pres">
      <dgm:prSet presAssocID="{8E4CBB8F-33CC-4E4B-B65B-ED2FE8F17991}" presName="hierRoot2" presStyleCnt="0">
        <dgm:presLayoutVars>
          <dgm:hierBranch val="init"/>
        </dgm:presLayoutVars>
      </dgm:prSet>
      <dgm:spPr/>
    </dgm:pt>
    <dgm:pt modelId="{967404E9-C52A-46B7-9290-49018B304CCF}" type="pres">
      <dgm:prSet presAssocID="{8E4CBB8F-33CC-4E4B-B65B-ED2FE8F17991}" presName="rootComposite" presStyleCnt="0"/>
      <dgm:spPr/>
    </dgm:pt>
    <dgm:pt modelId="{42677083-DC29-4CF5-B3C6-CED28D222D61}" type="pres">
      <dgm:prSet presAssocID="{8E4CBB8F-33CC-4E4B-B65B-ED2FE8F1799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C15041-CAC0-4399-AF52-C9C43CC71269}" type="pres">
      <dgm:prSet presAssocID="{8E4CBB8F-33CC-4E4B-B65B-ED2FE8F17991}" presName="rootConnector" presStyleLbl="node2" presStyleIdx="1" presStyleCnt="2"/>
      <dgm:spPr/>
      <dgm:t>
        <a:bodyPr/>
        <a:lstStyle/>
        <a:p>
          <a:endParaRPr lang="en-US"/>
        </a:p>
      </dgm:t>
    </dgm:pt>
    <dgm:pt modelId="{C110EF6F-D01B-4C2A-92C9-631A493EF3ED}" type="pres">
      <dgm:prSet presAssocID="{8E4CBB8F-33CC-4E4B-B65B-ED2FE8F17991}" presName="hierChild4" presStyleCnt="0"/>
      <dgm:spPr/>
    </dgm:pt>
    <dgm:pt modelId="{A52F7CAF-9FD8-4B1C-BF66-F78626693750}" type="pres">
      <dgm:prSet presAssocID="{8E4CBB8F-33CC-4E4B-B65B-ED2FE8F17991}" presName="hierChild5" presStyleCnt="0"/>
      <dgm:spPr/>
    </dgm:pt>
    <dgm:pt modelId="{26FFA3E7-1C3C-4A31-88CF-D051063DDD73}" type="pres">
      <dgm:prSet presAssocID="{7AB6978C-8F90-459B-A673-7F6F5BADF3EA}" presName="hierChild3" presStyleCnt="0"/>
      <dgm:spPr/>
    </dgm:pt>
  </dgm:ptLst>
  <dgm:cxnLst>
    <dgm:cxn modelId="{2ADF8434-9F01-42BA-BFE0-F567011DEA21}" type="presOf" srcId="{5240AF66-0C69-4082-94D6-E264B0F1F98E}" destId="{E1F598FA-D717-4F3E-A1C7-F93515848949}" srcOrd="0" destOrd="0" presId="urn:microsoft.com/office/officeart/2005/8/layout/orgChart1"/>
    <dgm:cxn modelId="{F18248E1-27B8-4E4A-8E27-AFB9667AADA6}" srcId="{69290212-37B0-4595-9CC3-78C68DB56C6B}" destId="{7AB6978C-8F90-459B-A673-7F6F5BADF3EA}" srcOrd="0" destOrd="0" parTransId="{84DF9104-19A5-4115-9A52-7DA24DAAA22D}" sibTransId="{0D35F402-A1CA-4A96-B42C-C6C6911085A9}"/>
    <dgm:cxn modelId="{694AE0B5-110E-45D8-9CB6-9EA3847FE304}" type="presOf" srcId="{E0FFADD2-BF9C-4253-89B5-339F38FAD34D}" destId="{7BF12F20-9E17-46C9-AE26-6A1EBD177F2B}" srcOrd="0" destOrd="0" presId="urn:microsoft.com/office/officeart/2005/8/layout/orgChart1"/>
    <dgm:cxn modelId="{F2E3FA76-DF15-4C3C-9B3F-C3A2F35E0B87}" type="presOf" srcId="{5240AF66-0C69-4082-94D6-E264B0F1F98E}" destId="{22180143-9C7D-4A1D-84FD-C79F30922B94}" srcOrd="1" destOrd="0" presId="urn:microsoft.com/office/officeart/2005/8/layout/orgChart1"/>
    <dgm:cxn modelId="{5C29C8FC-073A-451A-AD78-DA19AD08E8BA}" srcId="{7AB6978C-8F90-459B-A673-7F6F5BADF3EA}" destId="{5240AF66-0C69-4082-94D6-E264B0F1F98E}" srcOrd="0" destOrd="0" parTransId="{E0FFADD2-BF9C-4253-89B5-339F38FAD34D}" sibTransId="{3E96AC5D-83FC-443E-863D-24BBB32BD328}"/>
    <dgm:cxn modelId="{72F92BEC-30E3-45F2-935D-943BEA2F3623}" type="presOf" srcId="{7AB6978C-8F90-459B-A673-7F6F5BADF3EA}" destId="{804B4D6E-F2E1-4907-B195-B5A40C6155D5}" srcOrd="1" destOrd="0" presId="urn:microsoft.com/office/officeart/2005/8/layout/orgChart1"/>
    <dgm:cxn modelId="{4C2CBD6C-2F4F-4C2F-A625-DC697913014A}" type="presOf" srcId="{7AB6978C-8F90-459B-A673-7F6F5BADF3EA}" destId="{A80015F4-5CC0-4A0D-A33A-02CA200CDF6F}" srcOrd="0" destOrd="0" presId="urn:microsoft.com/office/officeart/2005/8/layout/orgChart1"/>
    <dgm:cxn modelId="{AA48D876-96A8-4228-89B1-CB1560F4DA01}" type="presOf" srcId="{8E4CBB8F-33CC-4E4B-B65B-ED2FE8F17991}" destId="{25C15041-CAC0-4399-AF52-C9C43CC71269}" srcOrd="1" destOrd="0" presId="urn:microsoft.com/office/officeart/2005/8/layout/orgChart1"/>
    <dgm:cxn modelId="{395305A8-70CE-4B8B-B73E-B63704B2ECED}" type="presOf" srcId="{8E4CBB8F-33CC-4E4B-B65B-ED2FE8F17991}" destId="{42677083-DC29-4CF5-B3C6-CED28D222D61}" srcOrd="0" destOrd="0" presId="urn:microsoft.com/office/officeart/2005/8/layout/orgChart1"/>
    <dgm:cxn modelId="{106895B2-CDEE-4225-90FC-948DEDCC5B2D}" type="presOf" srcId="{6D9AA216-E033-4EFB-B5EC-EF6DC1F8EF0B}" destId="{2914A17B-0F00-42C1-A2CF-70B57947130B}" srcOrd="0" destOrd="0" presId="urn:microsoft.com/office/officeart/2005/8/layout/orgChart1"/>
    <dgm:cxn modelId="{E09A4617-153B-490C-953E-47C188E708C7}" type="presOf" srcId="{69290212-37B0-4595-9CC3-78C68DB56C6B}" destId="{66DD265A-48AD-4A33-810E-778405A26965}" srcOrd="0" destOrd="0" presId="urn:microsoft.com/office/officeart/2005/8/layout/orgChart1"/>
    <dgm:cxn modelId="{06CF6BF9-82F2-45C2-87CC-08F8D43BF62E}" srcId="{7AB6978C-8F90-459B-A673-7F6F5BADF3EA}" destId="{8E4CBB8F-33CC-4E4B-B65B-ED2FE8F17991}" srcOrd="1" destOrd="0" parTransId="{6D9AA216-E033-4EFB-B5EC-EF6DC1F8EF0B}" sibTransId="{AF2F108B-9876-4D8C-BC27-8A4B5B559C13}"/>
    <dgm:cxn modelId="{6B7315EC-F007-4D15-BA3E-332D75FAE309}" type="presParOf" srcId="{66DD265A-48AD-4A33-810E-778405A26965}" destId="{7FB3D635-90E3-44C3-AF86-12BBFF391B41}" srcOrd="0" destOrd="0" presId="urn:microsoft.com/office/officeart/2005/8/layout/orgChart1"/>
    <dgm:cxn modelId="{2A3B32BD-B457-48E8-88FF-7B76348CF536}" type="presParOf" srcId="{7FB3D635-90E3-44C3-AF86-12BBFF391B41}" destId="{C799AF25-3034-4AA1-8F44-2D6BA00FCDA7}" srcOrd="0" destOrd="0" presId="urn:microsoft.com/office/officeart/2005/8/layout/orgChart1"/>
    <dgm:cxn modelId="{FFA9D0EC-6796-4C5D-A39F-B28C70F4DDBB}" type="presParOf" srcId="{C799AF25-3034-4AA1-8F44-2D6BA00FCDA7}" destId="{A80015F4-5CC0-4A0D-A33A-02CA200CDF6F}" srcOrd="0" destOrd="0" presId="urn:microsoft.com/office/officeart/2005/8/layout/orgChart1"/>
    <dgm:cxn modelId="{B283AED7-2472-443F-ACB8-E6DDCD6E5214}" type="presParOf" srcId="{C799AF25-3034-4AA1-8F44-2D6BA00FCDA7}" destId="{804B4D6E-F2E1-4907-B195-B5A40C6155D5}" srcOrd="1" destOrd="0" presId="urn:microsoft.com/office/officeart/2005/8/layout/orgChart1"/>
    <dgm:cxn modelId="{137DA9A8-0919-41D1-A860-8C976E72A19F}" type="presParOf" srcId="{7FB3D635-90E3-44C3-AF86-12BBFF391B41}" destId="{0D2E8E13-2592-495C-AC6B-94566C1BAB5F}" srcOrd="1" destOrd="0" presId="urn:microsoft.com/office/officeart/2005/8/layout/orgChart1"/>
    <dgm:cxn modelId="{651D27EC-2737-4F05-B3D6-A8B88736404C}" type="presParOf" srcId="{0D2E8E13-2592-495C-AC6B-94566C1BAB5F}" destId="{7BF12F20-9E17-46C9-AE26-6A1EBD177F2B}" srcOrd="0" destOrd="0" presId="urn:microsoft.com/office/officeart/2005/8/layout/orgChart1"/>
    <dgm:cxn modelId="{F2564E4E-3B4C-44DC-B332-A90CEA56DF19}" type="presParOf" srcId="{0D2E8E13-2592-495C-AC6B-94566C1BAB5F}" destId="{F2466071-EBF8-4906-8E79-A689D39A8D47}" srcOrd="1" destOrd="0" presId="urn:microsoft.com/office/officeart/2005/8/layout/orgChart1"/>
    <dgm:cxn modelId="{B305A120-2375-4069-B46B-3F863F4F2AD0}" type="presParOf" srcId="{F2466071-EBF8-4906-8E79-A689D39A8D47}" destId="{3D76A053-1277-4261-9182-8E4713C2727D}" srcOrd="0" destOrd="0" presId="urn:microsoft.com/office/officeart/2005/8/layout/orgChart1"/>
    <dgm:cxn modelId="{D011B3BF-E8C8-4D2E-8812-2A5C79E124CE}" type="presParOf" srcId="{3D76A053-1277-4261-9182-8E4713C2727D}" destId="{E1F598FA-D717-4F3E-A1C7-F93515848949}" srcOrd="0" destOrd="0" presId="urn:microsoft.com/office/officeart/2005/8/layout/orgChart1"/>
    <dgm:cxn modelId="{C1011BCD-E3B4-4C1B-AEAE-77C76EF60094}" type="presParOf" srcId="{3D76A053-1277-4261-9182-8E4713C2727D}" destId="{22180143-9C7D-4A1D-84FD-C79F30922B94}" srcOrd="1" destOrd="0" presId="urn:microsoft.com/office/officeart/2005/8/layout/orgChart1"/>
    <dgm:cxn modelId="{4A824E66-4050-4BF5-9189-CDC8689FF4E7}" type="presParOf" srcId="{F2466071-EBF8-4906-8E79-A689D39A8D47}" destId="{3A04AEEE-CE8F-40B9-A162-03666E155C08}" srcOrd="1" destOrd="0" presId="urn:microsoft.com/office/officeart/2005/8/layout/orgChart1"/>
    <dgm:cxn modelId="{F9EF0609-DF2A-441C-867E-F49BC8815C90}" type="presParOf" srcId="{F2466071-EBF8-4906-8E79-A689D39A8D47}" destId="{347172C6-6FFB-4B0C-B0ED-CC0FAD8BE3C7}" srcOrd="2" destOrd="0" presId="urn:microsoft.com/office/officeart/2005/8/layout/orgChart1"/>
    <dgm:cxn modelId="{88B0F596-AEE8-4047-88F4-9DE6CBED477E}" type="presParOf" srcId="{0D2E8E13-2592-495C-AC6B-94566C1BAB5F}" destId="{2914A17B-0F00-42C1-A2CF-70B57947130B}" srcOrd="2" destOrd="0" presId="urn:microsoft.com/office/officeart/2005/8/layout/orgChart1"/>
    <dgm:cxn modelId="{662435C1-5513-46D9-9874-92DCC63F8E7E}" type="presParOf" srcId="{0D2E8E13-2592-495C-AC6B-94566C1BAB5F}" destId="{CAA1EBDC-42AD-4158-8493-B8419B36008F}" srcOrd="3" destOrd="0" presId="urn:microsoft.com/office/officeart/2005/8/layout/orgChart1"/>
    <dgm:cxn modelId="{83E41B09-2F47-42EF-9CE6-CEB7DEE9116B}" type="presParOf" srcId="{CAA1EBDC-42AD-4158-8493-B8419B36008F}" destId="{967404E9-C52A-46B7-9290-49018B304CCF}" srcOrd="0" destOrd="0" presId="urn:microsoft.com/office/officeart/2005/8/layout/orgChart1"/>
    <dgm:cxn modelId="{6EE23D3F-4861-49F4-986D-A51D2B817D73}" type="presParOf" srcId="{967404E9-C52A-46B7-9290-49018B304CCF}" destId="{42677083-DC29-4CF5-B3C6-CED28D222D61}" srcOrd="0" destOrd="0" presId="urn:microsoft.com/office/officeart/2005/8/layout/orgChart1"/>
    <dgm:cxn modelId="{4245AFB5-082D-4737-A473-DD654B9FA9F9}" type="presParOf" srcId="{967404E9-C52A-46B7-9290-49018B304CCF}" destId="{25C15041-CAC0-4399-AF52-C9C43CC71269}" srcOrd="1" destOrd="0" presId="urn:microsoft.com/office/officeart/2005/8/layout/orgChart1"/>
    <dgm:cxn modelId="{0C67F325-A31C-4C7C-96ED-19D725CAF66F}" type="presParOf" srcId="{CAA1EBDC-42AD-4158-8493-B8419B36008F}" destId="{C110EF6F-D01B-4C2A-92C9-631A493EF3ED}" srcOrd="1" destOrd="0" presId="urn:microsoft.com/office/officeart/2005/8/layout/orgChart1"/>
    <dgm:cxn modelId="{43B9F7B3-8B7C-465E-A150-3F01136D1DFB}" type="presParOf" srcId="{CAA1EBDC-42AD-4158-8493-B8419B36008F}" destId="{A52F7CAF-9FD8-4B1C-BF66-F78626693750}" srcOrd="2" destOrd="0" presId="urn:microsoft.com/office/officeart/2005/8/layout/orgChart1"/>
    <dgm:cxn modelId="{DDD27CF6-366F-4CFA-875A-5713F2B48DF6}" type="presParOf" srcId="{7FB3D635-90E3-44C3-AF86-12BBFF391B41}" destId="{26FFA3E7-1C3C-4A31-88CF-D051063DDD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290212-37B0-4595-9CC3-78C68DB56C6B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B6978C-8F90-459B-A673-7F6F5BADF3EA}">
      <dgm:prSet phldrT="[Text]"/>
      <dgm:spPr/>
      <dgm:t>
        <a:bodyPr/>
        <a:lstStyle/>
        <a:p>
          <a:r>
            <a:rPr lang="en-US" dirty="0" smtClean="0"/>
            <a:t>General Assembly</a:t>
          </a:r>
          <a:endParaRPr lang="en-US" dirty="0"/>
        </a:p>
      </dgm:t>
    </dgm:pt>
    <dgm:pt modelId="{84DF9104-19A5-4115-9A52-7DA24DAAA22D}" type="parTrans" cxnId="{F18248E1-27B8-4E4A-8E27-AFB9667AADA6}">
      <dgm:prSet/>
      <dgm:spPr/>
      <dgm:t>
        <a:bodyPr/>
        <a:lstStyle/>
        <a:p>
          <a:endParaRPr lang="en-US"/>
        </a:p>
      </dgm:t>
    </dgm:pt>
    <dgm:pt modelId="{0D35F402-A1CA-4A96-B42C-C6C6911085A9}" type="sibTrans" cxnId="{F18248E1-27B8-4E4A-8E27-AFB9667AADA6}">
      <dgm:prSet/>
      <dgm:spPr/>
      <dgm:t>
        <a:bodyPr/>
        <a:lstStyle/>
        <a:p>
          <a:endParaRPr lang="en-US"/>
        </a:p>
      </dgm:t>
    </dgm:pt>
    <dgm:pt modelId="{5240AF66-0C69-4082-94D6-E264B0F1F98E}">
      <dgm:prSet phldrT="[Text]"/>
      <dgm:spPr/>
      <dgm:t>
        <a:bodyPr/>
        <a:lstStyle/>
        <a:p>
          <a:r>
            <a:rPr lang="en-US" dirty="0" smtClean="0"/>
            <a:t>House of Representatives</a:t>
          </a:r>
        </a:p>
        <a:p>
          <a:r>
            <a:rPr lang="en-US" dirty="0" smtClean="0"/>
            <a:t>180 Members</a:t>
          </a:r>
          <a:endParaRPr lang="en-US" dirty="0"/>
        </a:p>
      </dgm:t>
    </dgm:pt>
    <dgm:pt modelId="{E0FFADD2-BF9C-4253-89B5-339F38FAD34D}" type="parTrans" cxnId="{5C29C8FC-073A-451A-AD78-DA19AD08E8BA}">
      <dgm:prSet/>
      <dgm:spPr/>
      <dgm:t>
        <a:bodyPr/>
        <a:lstStyle/>
        <a:p>
          <a:endParaRPr lang="en-US"/>
        </a:p>
      </dgm:t>
    </dgm:pt>
    <dgm:pt modelId="{3E96AC5D-83FC-443E-863D-24BBB32BD328}" type="sibTrans" cxnId="{5C29C8FC-073A-451A-AD78-DA19AD08E8BA}">
      <dgm:prSet/>
      <dgm:spPr/>
      <dgm:t>
        <a:bodyPr/>
        <a:lstStyle/>
        <a:p>
          <a:endParaRPr lang="en-US"/>
        </a:p>
      </dgm:t>
    </dgm:pt>
    <dgm:pt modelId="{8E4CBB8F-33CC-4E4B-B65B-ED2FE8F17991}">
      <dgm:prSet phldrT="[Text]"/>
      <dgm:spPr/>
      <dgm:t>
        <a:bodyPr/>
        <a:lstStyle/>
        <a:p>
          <a:r>
            <a:rPr lang="en-US" dirty="0" smtClean="0"/>
            <a:t>Senate</a:t>
          </a:r>
        </a:p>
        <a:p>
          <a:r>
            <a:rPr lang="en-US" dirty="0" smtClean="0"/>
            <a:t>56 Members</a:t>
          </a:r>
          <a:endParaRPr lang="en-US" dirty="0"/>
        </a:p>
      </dgm:t>
    </dgm:pt>
    <dgm:pt modelId="{6D9AA216-E033-4EFB-B5EC-EF6DC1F8EF0B}" type="parTrans" cxnId="{06CF6BF9-82F2-45C2-87CC-08F8D43BF62E}">
      <dgm:prSet/>
      <dgm:spPr/>
      <dgm:t>
        <a:bodyPr/>
        <a:lstStyle/>
        <a:p>
          <a:endParaRPr lang="en-US"/>
        </a:p>
      </dgm:t>
    </dgm:pt>
    <dgm:pt modelId="{AF2F108B-9876-4D8C-BC27-8A4B5B559C13}" type="sibTrans" cxnId="{06CF6BF9-82F2-45C2-87CC-08F8D43BF62E}">
      <dgm:prSet/>
      <dgm:spPr/>
      <dgm:t>
        <a:bodyPr/>
        <a:lstStyle/>
        <a:p>
          <a:endParaRPr lang="en-US"/>
        </a:p>
      </dgm:t>
    </dgm:pt>
    <dgm:pt modelId="{66DD265A-48AD-4A33-810E-778405A26965}" type="pres">
      <dgm:prSet presAssocID="{69290212-37B0-4595-9CC3-78C68DB56C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FB3D635-90E3-44C3-AF86-12BBFF391B41}" type="pres">
      <dgm:prSet presAssocID="{7AB6978C-8F90-459B-A673-7F6F5BADF3EA}" presName="hierRoot1" presStyleCnt="0">
        <dgm:presLayoutVars>
          <dgm:hierBranch val="init"/>
        </dgm:presLayoutVars>
      </dgm:prSet>
      <dgm:spPr/>
    </dgm:pt>
    <dgm:pt modelId="{C799AF25-3034-4AA1-8F44-2D6BA00FCDA7}" type="pres">
      <dgm:prSet presAssocID="{7AB6978C-8F90-459B-A673-7F6F5BADF3EA}" presName="rootComposite1" presStyleCnt="0"/>
      <dgm:spPr/>
    </dgm:pt>
    <dgm:pt modelId="{A80015F4-5CC0-4A0D-A33A-02CA200CDF6F}" type="pres">
      <dgm:prSet presAssocID="{7AB6978C-8F90-459B-A673-7F6F5BADF3E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4B4D6E-F2E1-4907-B195-B5A40C6155D5}" type="pres">
      <dgm:prSet presAssocID="{7AB6978C-8F90-459B-A673-7F6F5BADF3E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D2E8E13-2592-495C-AC6B-94566C1BAB5F}" type="pres">
      <dgm:prSet presAssocID="{7AB6978C-8F90-459B-A673-7F6F5BADF3EA}" presName="hierChild2" presStyleCnt="0"/>
      <dgm:spPr/>
    </dgm:pt>
    <dgm:pt modelId="{7BF12F20-9E17-46C9-AE26-6A1EBD177F2B}" type="pres">
      <dgm:prSet presAssocID="{E0FFADD2-BF9C-4253-89B5-339F38FAD34D}" presName="Name37" presStyleLbl="parChTrans1D2" presStyleIdx="0" presStyleCnt="2"/>
      <dgm:spPr/>
      <dgm:t>
        <a:bodyPr/>
        <a:lstStyle/>
        <a:p>
          <a:endParaRPr lang="en-US"/>
        </a:p>
      </dgm:t>
    </dgm:pt>
    <dgm:pt modelId="{F2466071-EBF8-4906-8E79-A689D39A8D47}" type="pres">
      <dgm:prSet presAssocID="{5240AF66-0C69-4082-94D6-E264B0F1F98E}" presName="hierRoot2" presStyleCnt="0">
        <dgm:presLayoutVars>
          <dgm:hierBranch val="init"/>
        </dgm:presLayoutVars>
      </dgm:prSet>
      <dgm:spPr/>
    </dgm:pt>
    <dgm:pt modelId="{3D76A053-1277-4261-9182-8E4713C2727D}" type="pres">
      <dgm:prSet presAssocID="{5240AF66-0C69-4082-94D6-E264B0F1F98E}" presName="rootComposite" presStyleCnt="0"/>
      <dgm:spPr/>
    </dgm:pt>
    <dgm:pt modelId="{E1F598FA-D717-4F3E-A1C7-F93515848949}" type="pres">
      <dgm:prSet presAssocID="{5240AF66-0C69-4082-94D6-E264B0F1F98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180143-9C7D-4A1D-84FD-C79F30922B94}" type="pres">
      <dgm:prSet presAssocID="{5240AF66-0C69-4082-94D6-E264B0F1F98E}" presName="rootConnector" presStyleLbl="node2" presStyleIdx="0" presStyleCnt="2"/>
      <dgm:spPr/>
      <dgm:t>
        <a:bodyPr/>
        <a:lstStyle/>
        <a:p>
          <a:endParaRPr lang="en-US"/>
        </a:p>
      </dgm:t>
    </dgm:pt>
    <dgm:pt modelId="{3A04AEEE-CE8F-40B9-A162-03666E155C08}" type="pres">
      <dgm:prSet presAssocID="{5240AF66-0C69-4082-94D6-E264B0F1F98E}" presName="hierChild4" presStyleCnt="0"/>
      <dgm:spPr/>
    </dgm:pt>
    <dgm:pt modelId="{347172C6-6FFB-4B0C-B0ED-CC0FAD8BE3C7}" type="pres">
      <dgm:prSet presAssocID="{5240AF66-0C69-4082-94D6-E264B0F1F98E}" presName="hierChild5" presStyleCnt="0"/>
      <dgm:spPr/>
    </dgm:pt>
    <dgm:pt modelId="{2914A17B-0F00-42C1-A2CF-70B57947130B}" type="pres">
      <dgm:prSet presAssocID="{6D9AA216-E033-4EFB-B5EC-EF6DC1F8EF0B}" presName="Name37" presStyleLbl="parChTrans1D2" presStyleIdx="1" presStyleCnt="2"/>
      <dgm:spPr/>
      <dgm:t>
        <a:bodyPr/>
        <a:lstStyle/>
        <a:p>
          <a:endParaRPr lang="en-US"/>
        </a:p>
      </dgm:t>
    </dgm:pt>
    <dgm:pt modelId="{CAA1EBDC-42AD-4158-8493-B8419B36008F}" type="pres">
      <dgm:prSet presAssocID="{8E4CBB8F-33CC-4E4B-B65B-ED2FE8F17991}" presName="hierRoot2" presStyleCnt="0">
        <dgm:presLayoutVars>
          <dgm:hierBranch val="init"/>
        </dgm:presLayoutVars>
      </dgm:prSet>
      <dgm:spPr/>
    </dgm:pt>
    <dgm:pt modelId="{967404E9-C52A-46B7-9290-49018B304CCF}" type="pres">
      <dgm:prSet presAssocID="{8E4CBB8F-33CC-4E4B-B65B-ED2FE8F17991}" presName="rootComposite" presStyleCnt="0"/>
      <dgm:spPr/>
    </dgm:pt>
    <dgm:pt modelId="{42677083-DC29-4CF5-B3C6-CED28D222D61}" type="pres">
      <dgm:prSet presAssocID="{8E4CBB8F-33CC-4E4B-B65B-ED2FE8F1799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C15041-CAC0-4399-AF52-C9C43CC71269}" type="pres">
      <dgm:prSet presAssocID="{8E4CBB8F-33CC-4E4B-B65B-ED2FE8F17991}" presName="rootConnector" presStyleLbl="node2" presStyleIdx="1" presStyleCnt="2"/>
      <dgm:spPr/>
      <dgm:t>
        <a:bodyPr/>
        <a:lstStyle/>
        <a:p>
          <a:endParaRPr lang="en-US"/>
        </a:p>
      </dgm:t>
    </dgm:pt>
    <dgm:pt modelId="{C110EF6F-D01B-4C2A-92C9-631A493EF3ED}" type="pres">
      <dgm:prSet presAssocID="{8E4CBB8F-33CC-4E4B-B65B-ED2FE8F17991}" presName="hierChild4" presStyleCnt="0"/>
      <dgm:spPr/>
    </dgm:pt>
    <dgm:pt modelId="{A52F7CAF-9FD8-4B1C-BF66-F78626693750}" type="pres">
      <dgm:prSet presAssocID="{8E4CBB8F-33CC-4E4B-B65B-ED2FE8F17991}" presName="hierChild5" presStyleCnt="0"/>
      <dgm:spPr/>
    </dgm:pt>
    <dgm:pt modelId="{26FFA3E7-1C3C-4A31-88CF-D051063DDD73}" type="pres">
      <dgm:prSet presAssocID="{7AB6978C-8F90-459B-A673-7F6F5BADF3EA}" presName="hierChild3" presStyleCnt="0"/>
      <dgm:spPr/>
    </dgm:pt>
  </dgm:ptLst>
  <dgm:cxnLst>
    <dgm:cxn modelId="{F18248E1-27B8-4E4A-8E27-AFB9667AADA6}" srcId="{69290212-37B0-4595-9CC3-78C68DB56C6B}" destId="{7AB6978C-8F90-459B-A673-7F6F5BADF3EA}" srcOrd="0" destOrd="0" parTransId="{84DF9104-19A5-4115-9A52-7DA24DAAA22D}" sibTransId="{0D35F402-A1CA-4A96-B42C-C6C6911085A9}"/>
    <dgm:cxn modelId="{5C29C8FC-073A-451A-AD78-DA19AD08E8BA}" srcId="{7AB6978C-8F90-459B-A673-7F6F5BADF3EA}" destId="{5240AF66-0C69-4082-94D6-E264B0F1F98E}" srcOrd="0" destOrd="0" parTransId="{E0FFADD2-BF9C-4253-89B5-339F38FAD34D}" sibTransId="{3E96AC5D-83FC-443E-863D-24BBB32BD328}"/>
    <dgm:cxn modelId="{510C5F50-7448-4E54-9588-473071FFD211}" type="presOf" srcId="{69290212-37B0-4595-9CC3-78C68DB56C6B}" destId="{66DD265A-48AD-4A33-810E-778405A26965}" srcOrd="0" destOrd="0" presId="urn:microsoft.com/office/officeart/2005/8/layout/orgChart1"/>
    <dgm:cxn modelId="{F4E54EB7-9B55-4D72-865F-744266F1E2BB}" type="presOf" srcId="{E0FFADD2-BF9C-4253-89B5-339F38FAD34D}" destId="{7BF12F20-9E17-46C9-AE26-6A1EBD177F2B}" srcOrd="0" destOrd="0" presId="urn:microsoft.com/office/officeart/2005/8/layout/orgChart1"/>
    <dgm:cxn modelId="{27797DE7-5660-4D76-8C7E-3D82C5D851D0}" type="presOf" srcId="{8E4CBB8F-33CC-4E4B-B65B-ED2FE8F17991}" destId="{42677083-DC29-4CF5-B3C6-CED28D222D61}" srcOrd="0" destOrd="0" presId="urn:microsoft.com/office/officeart/2005/8/layout/orgChart1"/>
    <dgm:cxn modelId="{58E2F9EC-EE63-4F27-912A-4497F37F1701}" type="presOf" srcId="{6D9AA216-E033-4EFB-B5EC-EF6DC1F8EF0B}" destId="{2914A17B-0F00-42C1-A2CF-70B57947130B}" srcOrd="0" destOrd="0" presId="urn:microsoft.com/office/officeart/2005/8/layout/orgChart1"/>
    <dgm:cxn modelId="{1B7A72F2-92BD-4B1E-9545-0A38C16EA4E1}" type="presOf" srcId="{5240AF66-0C69-4082-94D6-E264B0F1F98E}" destId="{E1F598FA-D717-4F3E-A1C7-F93515848949}" srcOrd="0" destOrd="0" presId="urn:microsoft.com/office/officeart/2005/8/layout/orgChart1"/>
    <dgm:cxn modelId="{504E29E3-EB18-4EBB-809F-880962722CFC}" type="presOf" srcId="{7AB6978C-8F90-459B-A673-7F6F5BADF3EA}" destId="{804B4D6E-F2E1-4907-B195-B5A40C6155D5}" srcOrd="1" destOrd="0" presId="urn:microsoft.com/office/officeart/2005/8/layout/orgChart1"/>
    <dgm:cxn modelId="{6266F904-C79F-4D8C-ABB0-A5EE6E7B25FE}" type="presOf" srcId="{8E4CBB8F-33CC-4E4B-B65B-ED2FE8F17991}" destId="{25C15041-CAC0-4399-AF52-C9C43CC71269}" srcOrd="1" destOrd="0" presId="urn:microsoft.com/office/officeart/2005/8/layout/orgChart1"/>
    <dgm:cxn modelId="{C3A90197-DE24-4AC0-8C01-24791EF10E69}" type="presOf" srcId="{5240AF66-0C69-4082-94D6-E264B0F1F98E}" destId="{22180143-9C7D-4A1D-84FD-C79F30922B94}" srcOrd="1" destOrd="0" presId="urn:microsoft.com/office/officeart/2005/8/layout/orgChart1"/>
    <dgm:cxn modelId="{06CF6BF9-82F2-45C2-87CC-08F8D43BF62E}" srcId="{7AB6978C-8F90-459B-A673-7F6F5BADF3EA}" destId="{8E4CBB8F-33CC-4E4B-B65B-ED2FE8F17991}" srcOrd="1" destOrd="0" parTransId="{6D9AA216-E033-4EFB-B5EC-EF6DC1F8EF0B}" sibTransId="{AF2F108B-9876-4D8C-BC27-8A4B5B559C13}"/>
    <dgm:cxn modelId="{DB48C2D9-A7A3-429E-851A-C0EF4CF51AF1}" type="presOf" srcId="{7AB6978C-8F90-459B-A673-7F6F5BADF3EA}" destId="{A80015F4-5CC0-4A0D-A33A-02CA200CDF6F}" srcOrd="0" destOrd="0" presId="urn:microsoft.com/office/officeart/2005/8/layout/orgChart1"/>
    <dgm:cxn modelId="{418A3E6F-EF2E-4FBD-A2B1-12D0FEE430EB}" type="presParOf" srcId="{66DD265A-48AD-4A33-810E-778405A26965}" destId="{7FB3D635-90E3-44C3-AF86-12BBFF391B41}" srcOrd="0" destOrd="0" presId="urn:microsoft.com/office/officeart/2005/8/layout/orgChart1"/>
    <dgm:cxn modelId="{F0B20583-9310-485F-9E8D-C856EA3C5199}" type="presParOf" srcId="{7FB3D635-90E3-44C3-AF86-12BBFF391B41}" destId="{C799AF25-3034-4AA1-8F44-2D6BA00FCDA7}" srcOrd="0" destOrd="0" presId="urn:microsoft.com/office/officeart/2005/8/layout/orgChart1"/>
    <dgm:cxn modelId="{0EC94781-8272-4808-A8CE-D1E8AF2DB936}" type="presParOf" srcId="{C799AF25-3034-4AA1-8F44-2D6BA00FCDA7}" destId="{A80015F4-5CC0-4A0D-A33A-02CA200CDF6F}" srcOrd="0" destOrd="0" presId="urn:microsoft.com/office/officeart/2005/8/layout/orgChart1"/>
    <dgm:cxn modelId="{4CE1E142-30C4-4D75-BA95-32AA769E0818}" type="presParOf" srcId="{C799AF25-3034-4AA1-8F44-2D6BA00FCDA7}" destId="{804B4D6E-F2E1-4907-B195-B5A40C6155D5}" srcOrd="1" destOrd="0" presId="urn:microsoft.com/office/officeart/2005/8/layout/orgChart1"/>
    <dgm:cxn modelId="{82490F5F-0B03-452B-8AB5-F80E4A64EFCA}" type="presParOf" srcId="{7FB3D635-90E3-44C3-AF86-12BBFF391B41}" destId="{0D2E8E13-2592-495C-AC6B-94566C1BAB5F}" srcOrd="1" destOrd="0" presId="urn:microsoft.com/office/officeart/2005/8/layout/orgChart1"/>
    <dgm:cxn modelId="{11BD9BC1-0407-4C32-989F-00A760F0DCAD}" type="presParOf" srcId="{0D2E8E13-2592-495C-AC6B-94566C1BAB5F}" destId="{7BF12F20-9E17-46C9-AE26-6A1EBD177F2B}" srcOrd="0" destOrd="0" presId="urn:microsoft.com/office/officeart/2005/8/layout/orgChart1"/>
    <dgm:cxn modelId="{14529F87-4B1F-49F9-93E3-613A134248C1}" type="presParOf" srcId="{0D2E8E13-2592-495C-AC6B-94566C1BAB5F}" destId="{F2466071-EBF8-4906-8E79-A689D39A8D47}" srcOrd="1" destOrd="0" presId="urn:microsoft.com/office/officeart/2005/8/layout/orgChart1"/>
    <dgm:cxn modelId="{6D60A2AB-9464-4490-BB01-A773197C04BE}" type="presParOf" srcId="{F2466071-EBF8-4906-8E79-A689D39A8D47}" destId="{3D76A053-1277-4261-9182-8E4713C2727D}" srcOrd="0" destOrd="0" presId="urn:microsoft.com/office/officeart/2005/8/layout/orgChart1"/>
    <dgm:cxn modelId="{B3CF1D95-5620-40C9-A417-44C6C482EF5B}" type="presParOf" srcId="{3D76A053-1277-4261-9182-8E4713C2727D}" destId="{E1F598FA-D717-4F3E-A1C7-F93515848949}" srcOrd="0" destOrd="0" presId="urn:microsoft.com/office/officeart/2005/8/layout/orgChart1"/>
    <dgm:cxn modelId="{FF9CC74D-C383-43ED-8BC9-D5906B6418F2}" type="presParOf" srcId="{3D76A053-1277-4261-9182-8E4713C2727D}" destId="{22180143-9C7D-4A1D-84FD-C79F30922B94}" srcOrd="1" destOrd="0" presId="urn:microsoft.com/office/officeart/2005/8/layout/orgChart1"/>
    <dgm:cxn modelId="{11FD830C-7F01-4803-ADAE-58DCBA4C79CE}" type="presParOf" srcId="{F2466071-EBF8-4906-8E79-A689D39A8D47}" destId="{3A04AEEE-CE8F-40B9-A162-03666E155C08}" srcOrd="1" destOrd="0" presId="urn:microsoft.com/office/officeart/2005/8/layout/orgChart1"/>
    <dgm:cxn modelId="{D9BB41E4-5617-4F68-9168-113076BC8DC5}" type="presParOf" srcId="{F2466071-EBF8-4906-8E79-A689D39A8D47}" destId="{347172C6-6FFB-4B0C-B0ED-CC0FAD8BE3C7}" srcOrd="2" destOrd="0" presId="urn:microsoft.com/office/officeart/2005/8/layout/orgChart1"/>
    <dgm:cxn modelId="{68F252AA-E288-4012-B447-921CD4B3D982}" type="presParOf" srcId="{0D2E8E13-2592-495C-AC6B-94566C1BAB5F}" destId="{2914A17B-0F00-42C1-A2CF-70B57947130B}" srcOrd="2" destOrd="0" presId="urn:microsoft.com/office/officeart/2005/8/layout/orgChart1"/>
    <dgm:cxn modelId="{86B27D20-52B3-4317-A2C5-EDA53E20766C}" type="presParOf" srcId="{0D2E8E13-2592-495C-AC6B-94566C1BAB5F}" destId="{CAA1EBDC-42AD-4158-8493-B8419B36008F}" srcOrd="3" destOrd="0" presId="urn:microsoft.com/office/officeart/2005/8/layout/orgChart1"/>
    <dgm:cxn modelId="{1C34DCA7-9521-493B-B8B6-B5B6F07B2EB0}" type="presParOf" srcId="{CAA1EBDC-42AD-4158-8493-B8419B36008F}" destId="{967404E9-C52A-46B7-9290-49018B304CCF}" srcOrd="0" destOrd="0" presId="urn:microsoft.com/office/officeart/2005/8/layout/orgChart1"/>
    <dgm:cxn modelId="{05EB468D-256E-490F-9262-CDBE436EE88D}" type="presParOf" srcId="{967404E9-C52A-46B7-9290-49018B304CCF}" destId="{42677083-DC29-4CF5-B3C6-CED28D222D61}" srcOrd="0" destOrd="0" presId="urn:microsoft.com/office/officeart/2005/8/layout/orgChart1"/>
    <dgm:cxn modelId="{21371787-E68D-45ED-8198-0D7A188034F9}" type="presParOf" srcId="{967404E9-C52A-46B7-9290-49018B304CCF}" destId="{25C15041-CAC0-4399-AF52-C9C43CC71269}" srcOrd="1" destOrd="0" presId="urn:microsoft.com/office/officeart/2005/8/layout/orgChart1"/>
    <dgm:cxn modelId="{57111620-6A19-4DB7-B519-3A6E62B5B9DE}" type="presParOf" srcId="{CAA1EBDC-42AD-4158-8493-B8419B36008F}" destId="{C110EF6F-D01B-4C2A-92C9-631A493EF3ED}" srcOrd="1" destOrd="0" presId="urn:microsoft.com/office/officeart/2005/8/layout/orgChart1"/>
    <dgm:cxn modelId="{64C0FE46-3064-41CF-B069-6FD569CC227F}" type="presParOf" srcId="{CAA1EBDC-42AD-4158-8493-B8419B36008F}" destId="{A52F7CAF-9FD8-4B1C-BF66-F78626693750}" srcOrd="2" destOrd="0" presId="urn:microsoft.com/office/officeart/2005/8/layout/orgChart1"/>
    <dgm:cxn modelId="{6E5E244B-9394-4F3B-905C-9AAB2AF479AF}" type="presParOf" srcId="{7FB3D635-90E3-44C3-AF86-12BBFF391B41}" destId="{26FFA3E7-1C3C-4A31-88CF-D051063DDD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4A17B-0F00-42C1-A2CF-70B57947130B}">
      <dsp:nvSpPr>
        <dsp:cNvPr id="0" name=""/>
        <dsp:cNvSpPr/>
      </dsp:nvSpPr>
      <dsp:spPr>
        <a:xfrm>
          <a:off x="3771900" y="2308756"/>
          <a:ext cx="2064162" cy="716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243"/>
              </a:lnTo>
              <a:lnTo>
                <a:pt x="2064162" y="358243"/>
              </a:lnTo>
              <a:lnTo>
                <a:pt x="2064162" y="7164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F12F20-9E17-46C9-AE26-6A1EBD177F2B}">
      <dsp:nvSpPr>
        <dsp:cNvPr id="0" name=""/>
        <dsp:cNvSpPr/>
      </dsp:nvSpPr>
      <dsp:spPr>
        <a:xfrm>
          <a:off x="1707737" y="2308756"/>
          <a:ext cx="2064162" cy="716486"/>
        </a:xfrm>
        <a:custGeom>
          <a:avLst/>
          <a:gdLst/>
          <a:ahLst/>
          <a:cxnLst/>
          <a:rect l="0" t="0" r="0" b="0"/>
          <a:pathLst>
            <a:path>
              <a:moveTo>
                <a:pt x="2064162" y="0"/>
              </a:moveTo>
              <a:lnTo>
                <a:pt x="2064162" y="358243"/>
              </a:lnTo>
              <a:lnTo>
                <a:pt x="0" y="358243"/>
              </a:lnTo>
              <a:lnTo>
                <a:pt x="0" y="7164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0015F4-5CC0-4A0D-A33A-02CA200CDF6F}">
      <dsp:nvSpPr>
        <dsp:cNvPr id="0" name=""/>
        <dsp:cNvSpPr/>
      </dsp:nvSpPr>
      <dsp:spPr>
        <a:xfrm>
          <a:off x="2065980" y="602837"/>
          <a:ext cx="3411838" cy="17059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General Assembly</a:t>
          </a:r>
          <a:endParaRPr lang="en-US" sz="3500" kern="1200" dirty="0"/>
        </a:p>
      </dsp:txBody>
      <dsp:txXfrm>
        <a:off x="2065980" y="602837"/>
        <a:ext cx="3411838" cy="1705919"/>
      </dsp:txXfrm>
    </dsp:sp>
    <dsp:sp modelId="{E1F598FA-D717-4F3E-A1C7-F93515848949}">
      <dsp:nvSpPr>
        <dsp:cNvPr id="0" name=""/>
        <dsp:cNvSpPr/>
      </dsp:nvSpPr>
      <dsp:spPr>
        <a:xfrm>
          <a:off x="1818" y="3025243"/>
          <a:ext cx="3411838" cy="17059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House of Representatives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180 Members</a:t>
          </a:r>
          <a:endParaRPr lang="en-US" sz="3500" kern="1200" dirty="0"/>
        </a:p>
      </dsp:txBody>
      <dsp:txXfrm>
        <a:off x="1818" y="3025243"/>
        <a:ext cx="3411838" cy="1705919"/>
      </dsp:txXfrm>
    </dsp:sp>
    <dsp:sp modelId="{42677083-DC29-4CF5-B3C6-CED28D222D61}">
      <dsp:nvSpPr>
        <dsp:cNvPr id="0" name=""/>
        <dsp:cNvSpPr/>
      </dsp:nvSpPr>
      <dsp:spPr>
        <a:xfrm>
          <a:off x="4130143" y="3025243"/>
          <a:ext cx="3411838" cy="17059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Senate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56 Members</a:t>
          </a:r>
          <a:endParaRPr lang="en-US" sz="3500" kern="1200" dirty="0"/>
        </a:p>
      </dsp:txBody>
      <dsp:txXfrm>
        <a:off x="4130143" y="3025243"/>
        <a:ext cx="3411838" cy="17059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4A17B-0F00-42C1-A2CF-70B57947130B}">
      <dsp:nvSpPr>
        <dsp:cNvPr id="0" name=""/>
        <dsp:cNvSpPr/>
      </dsp:nvSpPr>
      <dsp:spPr>
        <a:xfrm>
          <a:off x="3771900" y="2308756"/>
          <a:ext cx="2064162" cy="716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243"/>
              </a:lnTo>
              <a:lnTo>
                <a:pt x="2064162" y="358243"/>
              </a:lnTo>
              <a:lnTo>
                <a:pt x="2064162" y="7164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F12F20-9E17-46C9-AE26-6A1EBD177F2B}">
      <dsp:nvSpPr>
        <dsp:cNvPr id="0" name=""/>
        <dsp:cNvSpPr/>
      </dsp:nvSpPr>
      <dsp:spPr>
        <a:xfrm>
          <a:off x="1707737" y="2308756"/>
          <a:ext cx="2064162" cy="716486"/>
        </a:xfrm>
        <a:custGeom>
          <a:avLst/>
          <a:gdLst/>
          <a:ahLst/>
          <a:cxnLst/>
          <a:rect l="0" t="0" r="0" b="0"/>
          <a:pathLst>
            <a:path>
              <a:moveTo>
                <a:pt x="2064162" y="0"/>
              </a:moveTo>
              <a:lnTo>
                <a:pt x="2064162" y="358243"/>
              </a:lnTo>
              <a:lnTo>
                <a:pt x="0" y="358243"/>
              </a:lnTo>
              <a:lnTo>
                <a:pt x="0" y="7164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0015F4-5CC0-4A0D-A33A-02CA200CDF6F}">
      <dsp:nvSpPr>
        <dsp:cNvPr id="0" name=""/>
        <dsp:cNvSpPr/>
      </dsp:nvSpPr>
      <dsp:spPr>
        <a:xfrm>
          <a:off x="2065980" y="602837"/>
          <a:ext cx="3411838" cy="17059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General Assembly</a:t>
          </a:r>
          <a:endParaRPr lang="en-US" sz="3500" kern="1200" dirty="0"/>
        </a:p>
      </dsp:txBody>
      <dsp:txXfrm>
        <a:off x="2065980" y="602837"/>
        <a:ext cx="3411838" cy="1705919"/>
      </dsp:txXfrm>
    </dsp:sp>
    <dsp:sp modelId="{E1F598FA-D717-4F3E-A1C7-F93515848949}">
      <dsp:nvSpPr>
        <dsp:cNvPr id="0" name=""/>
        <dsp:cNvSpPr/>
      </dsp:nvSpPr>
      <dsp:spPr>
        <a:xfrm>
          <a:off x="1818" y="3025243"/>
          <a:ext cx="3411838" cy="17059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House of Representatives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180 Members</a:t>
          </a:r>
          <a:endParaRPr lang="en-US" sz="3500" kern="1200" dirty="0"/>
        </a:p>
      </dsp:txBody>
      <dsp:txXfrm>
        <a:off x="1818" y="3025243"/>
        <a:ext cx="3411838" cy="1705919"/>
      </dsp:txXfrm>
    </dsp:sp>
    <dsp:sp modelId="{42677083-DC29-4CF5-B3C6-CED28D222D61}">
      <dsp:nvSpPr>
        <dsp:cNvPr id="0" name=""/>
        <dsp:cNvSpPr/>
      </dsp:nvSpPr>
      <dsp:spPr>
        <a:xfrm>
          <a:off x="4130143" y="3025243"/>
          <a:ext cx="3411838" cy="17059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Senate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56 Members</a:t>
          </a:r>
          <a:endParaRPr lang="en-US" sz="3500" kern="1200" dirty="0"/>
        </a:p>
      </dsp:txBody>
      <dsp:txXfrm>
        <a:off x="4130143" y="3025243"/>
        <a:ext cx="3411838" cy="1705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4F47E-7A52-4598-B8FE-A66389B0B3D9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9B72D-0291-421C-B105-551E775751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8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B72D-0291-421C-B105-551E7757513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37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C803-BFEB-4837-9F0B-73DDADB75CD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EAE6-D72F-436A-9E40-69C7389EE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C803-BFEB-4837-9F0B-73DDADB75CD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EAE6-D72F-436A-9E40-69C7389EE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C803-BFEB-4837-9F0B-73DDADB75CD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EAE6-D72F-436A-9E40-69C7389EE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C803-BFEB-4837-9F0B-73DDADB75CD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EAE6-D72F-436A-9E40-69C7389EE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C803-BFEB-4837-9F0B-73DDADB75CD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EAE6-D72F-436A-9E40-69C7389EE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C803-BFEB-4837-9F0B-73DDADB75CD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EAE6-D72F-436A-9E40-69C7389EE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C803-BFEB-4837-9F0B-73DDADB75CD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EAE6-D72F-436A-9E40-69C7389EE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C803-BFEB-4837-9F0B-73DDADB75CD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EAE6-D72F-436A-9E40-69C7389EE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C803-BFEB-4837-9F0B-73DDADB75CD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EAE6-D72F-436A-9E40-69C7389EE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C803-BFEB-4837-9F0B-73DDADB75CD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EAE6-D72F-436A-9E40-69C7389EE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C803-BFEB-4837-9F0B-73DDADB75CD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EAE6-D72F-436A-9E40-69C7389EE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6C803-BFEB-4837-9F0B-73DDADB75CD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8EAE6-D72F-436A-9E40-69C7389EE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3600"/>
            <a:ext cx="8534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/>
            </a:r>
            <a:br>
              <a:rPr lang="en-US" dirty="0" smtClean="0">
                <a:latin typeface="Arial Black" pitchFamily="34" charset="0"/>
              </a:rPr>
            </a:br>
            <a:r>
              <a:rPr lang="en-US" dirty="0" smtClean="0">
                <a:latin typeface="Arial Black" pitchFamily="34" charset="0"/>
              </a:rPr>
              <a:t>The General Assembly:</a:t>
            </a:r>
            <a:br>
              <a:rPr lang="en-US" dirty="0" smtClean="0">
                <a:latin typeface="Arial Black" pitchFamily="34" charset="0"/>
              </a:rPr>
            </a:br>
            <a:r>
              <a:rPr lang="en-US" dirty="0" smtClean="0">
                <a:latin typeface="Arial Black" pitchFamily="34" charset="0"/>
              </a:rPr>
              <a:t>Georgia’s Legislative Branch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114800"/>
            <a:ext cx="77724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Grade Social Studies (Georgia Studies)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GPS: SS8CG2a,b,c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Mrs. Kim West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500" dirty="0" smtClean="0">
                <a:solidFill>
                  <a:srgbClr val="FF3300"/>
                </a:solidFill>
                <a:latin typeface="Arial Black" pitchFamily="34" charset="0"/>
              </a:rPr>
              <a:t>Topic:  Organization of the General Assembly</a:t>
            </a:r>
            <a:endParaRPr lang="en-US" sz="3500" dirty="0" smtClean="0">
              <a:solidFill>
                <a:srgbClr val="FF3300"/>
              </a:solidFill>
              <a:latin typeface="Arial Black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86800" cy="46482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3000" b="1" u="sng" dirty="0" smtClean="0">
                <a:latin typeface="Arial" charset="0"/>
              </a:rPr>
              <a:t>GPS</a:t>
            </a:r>
            <a:r>
              <a:rPr lang="en-US" sz="3000" dirty="0" smtClean="0">
                <a:latin typeface="Arial" charset="0"/>
              </a:rPr>
              <a:t>: Describe the organization of the General Assembly with emphasis on leadership and the committee system.</a:t>
            </a:r>
          </a:p>
          <a:p>
            <a:pPr eaLnBrk="1" hangingPunct="1"/>
            <a:endParaRPr lang="en-US" sz="4000" dirty="0" smtClean="0">
              <a:latin typeface="Arial" charset="0"/>
            </a:endParaRPr>
          </a:p>
          <a:p>
            <a:pPr eaLnBrk="1" hangingPunct="1"/>
            <a:r>
              <a:rPr lang="en-US" sz="4000" b="1" u="sng" dirty="0" smtClean="0">
                <a:latin typeface="Arial" charset="0"/>
              </a:rPr>
              <a:t>ESSENTIAL QUESTION</a:t>
            </a:r>
            <a:r>
              <a:rPr lang="en-US" sz="4000" dirty="0" smtClean="0">
                <a:latin typeface="Arial" charset="0"/>
              </a:rPr>
              <a:t>:</a:t>
            </a:r>
          </a:p>
          <a:p>
            <a:pPr lvl="1" eaLnBrk="1" hangingPunct="1"/>
            <a:r>
              <a:rPr lang="en-US" sz="3600" dirty="0" smtClean="0">
                <a:latin typeface="Arial" charset="0"/>
              </a:rPr>
              <a:t>How is the General Assembly organized</a:t>
            </a:r>
            <a:r>
              <a:rPr lang="en-US" sz="3600" dirty="0" smtClean="0">
                <a:latin typeface="Arial" charset="0"/>
              </a:rPr>
              <a:t>?</a:t>
            </a:r>
          </a:p>
          <a:p>
            <a:pPr lvl="1" eaLnBrk="1" hangingPunct="1"/>
            <a:r>
              <a:rPr lang="en-US" sz="3600" dirty="0" smtClean="0">
                <a:latin typeface="Arial" charset="0"/>
              </a:rPr>
              <a:t>Who are the leaders of the General Assembly and what are their roles?</a:t>
            </a:r>
          </a:p>
          <a:p>
            <a:pPr lvl="1" eaLnBrk="1" hangingPunct="1"/>
            <a:r>
              <a:rPr lang="en-US" sz="3600" dirty="0" smtClean="0">
                <a:latin typeface="Arial" charset="0"/>
              </a:rPr>
              <a:t>What are the four main committees found in the General Assembly and how are the used to create Georgia laws?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81956647"/>
              </p:ext>
            </p:extLst>
          </p:nvPr>
        </p:nvGraphicFramePr>
        <p:xfrm>
          <a:off x="914400" y="1559257"/>
          <a:ext cx="75438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General Assembly is organized into 2 houses or chambers; </a:t>
            </a:r>
            <a:br>
              <a:rPr lang="en-US" dirty="0" smtClean="0"/>
            </a:br>
            <a:r>
              <a:rPr lang="en-US" dirty="0" smtClean="0"/>
              <a:t>a bi-cameral legislature.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260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205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House of Representatives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228600" y="1219200"/>
            <a:ext cx="2590800" cy="5410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 Black" pitchFamily="34" charset="0"/>
              </a:rPr>
              <a:t>How is the House of Representatives organized?</a:t>
            </a:r>
            <a:endParaRPr lang="en-US" sz="2000" dirty="0">
              <a:latin typeface="Arial Black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53194" y="3885406"/>
            <a:ext cx="533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71800" y="1233984"/>
            <a:ext cx="60198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Georgia House of Representatives is made up of 180 members.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 It is presided over (controlled) by the </a:t>
            </a:r>
            <a:r>
              <a:rPr lang="en-US" sz="2400" b="1" u="sng" dirty="0" smtClean="0"/>
              <a:t>Speaker of the House</a:t>
            </a:r>
            <a:r>
              <a:rPr lang="en-US" sz="2400" b="1" i="1" dirty="0" smtClean="0"/>
              <a:t>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speaker is elected by all of the members of the House.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Speaker’s powers include scheduling debates, voting, and assigning House members to committees.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Speaker of the House has historically been a member of the party in power, though technically they do not have to be</a:t>
            </a:r>
            <a:r>
              <a:rPr lang="en-US" sz="2400" b="1" dirty="0" smtClean="0"/>
              <a:t>. </a:t>
            </a:r>
            <a:endParaRPr lang="en-US" sz="2400" dirty="0" smtClean="0"/>
          </a:p>
          <a:p>
            <a:r>
              <a:rPr lang="en-US" sz="2400" dirty="0"/>
              <a:t>	</a:t>
            </a:r>
          </a:p>
          <a:p>
            <a:pPr lvl="1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80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205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House of Representatives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228600" y="1219200"/>
            <a:ext cx="2590800" cy="5410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 Black" pitchFamily="34" charset="0"/>
              </a:rPr>
              <a:t>How is the House of Representatives organized?</a:t>
            </a:r>
            <a:endParaRPr lang="en-US" sz="2000" dirty="0">
              <a:latin typeface="Arial Black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53194" y="3885406"/>
            <a:ext cx="533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71800" y="1233984"/>
            <a:ext cx="6019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There </a:t>
            </a:r>
            <a:r>
              <a:rPr lang="en-US" sz="2800" dirty="0"/>
              <a:t>are three other leaders in the General Assembly. </a:t>
            </a:r>
            <a:r>
              <a:rPr lang="en-US" sz="2800" dirty="0" smtClean="0"/>
              <a:t>This </a:t>
            </a:r>
            <a:r>
              <a:rPr lang="en-US" sz="2800" dirty="0"/>
              <a:t>includes the </a:t>
            </a:r>
            <a:r>
              <a:rPr lang="en-US" sz="2800" b="1" dirty="0"/>
              <a:t>Majority Leader, </a:t>
            </a:r>
            <a:r>
              <a:rPr lang="en-US" sz="2800" dirty="0"/>
              <a:t>the </a:t>
            </a:r>
            <a:r>
              <a:rPr lang="en-US" sz="2800" b="1" dirty="0"/>
              <a:t>Minority Leader, </a:t>
            </a:r>
            <a:r>
              <a:rPr lang="en-US" sz="2800" dirty="0"/>
              <a:t>and the </a:t>
            </a:r>
            <a:r>
              <a:rPr lang="en-US" sz="2800" b="1" dirty="0"/>
              <a:t>Floor leader</a:t>
            </a:r>
            <a:r>
              <a:rPr lang="en-US" sz="2800" dirty="0"/>
              <a:t>. 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The Majority Leader and the Minority Leader </a:t>
            </a:r>
            <a:r>
              <a:rPr lang="en-US" sz="2800" dirty="0"/>
              <a:t>is responsible for making sure its members vote for the bills and agenda that majority party </a:t>
            </a:r>
            <a:r>
              <a:rPr lang="en-US" sz="2800" dirty="0" smtClean="0"/>
              <a:t>favors.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Floor leader’s role is to promote the interest of the Governor on the house floor. </a:t>
            </a:r>
            <a:r>
              <a:rPr lang="en-US" dirty="0"/>
              <a:t>	</a:t>
            </a:r>
          </a:p>
          <a:p>
            <a:pPr lvl="1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85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205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Senate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228600" y="1219200"/>
            <a:ext cx="2590800" cy="5410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 Black" pitchFamily="34" charset="0"/>
              </a:rPr>
              <a:t>How is the Senate organized?</a:t>
            </a:r>
            <a:endParaRPr lang="en-US" sz="2000" dirty="0">
              <a:latin typeface="Arial Black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-608806" y="3923506"/>
            <a:ext cx="533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09800" y="1233984"/>
            <a:ext cx="6781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Georgia Senate is made up of 56 members.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It </a:t>
            </a:r>
            <a:r>
              <a:rPr lang="en-US" sz="2800" dirty="0"/>
              <a:t>is presided over by the Lieutenant Governor, who is </a:t>
            </a:r>
            <a:r>
              <a:rPr lang="en-US" sz="2800" dirty="0" smtClean="0"/>
              <a:t>sometimes </a:t>
            </a:r>
            <a:r>
              <a:rPr lang="en-US" sz="2800" dirty="0"/>
              <a:t>called the “President of the Senate</a:t>
            </a:r>
            <a:r>
              <a:rPr lang="en-US" sz="2800" b="1" i="1" dirty="0"/>
              <a:t>.” </a:t>
            </a:r>
            <a:endParaRPr lang="en-US" sz="2800" b="1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Lieutenant Governor is elected directly by Georgia’s voters. </a:t>
            </a:r>
            <a:endParaRPr lang="en-US" sz="2800" dirty="0" smtClean="0"/>
          </a:p>
          <a:p>
            <a:pPr lvl="1"/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50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205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Senate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228600" y="1219200"/>
            <a:ext cx="2590800" cy="5410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 Black" pitchFamily="34" charset="0"/>
              </a:rPr>
              <a:t>How is the Senate organized?</a:t>
            </a:r>
            <a:endParaRPr lang="en-US" sz="2000" dirty="0">
              <a:latin typeface="Arial Black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-608806" y="3923506"/>
            <a:ext cx="533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09800" y="1233984"/>
            <a:ext cx="6781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As </a:t>
            </a:r>
            <a:r>
              <a:rPr lang="en-US" sz="2800" dirty="0"/>
              <a:t>the chief officer of the Senate, the Lieutenant Governor’s powers include promoting committee chairs. </a:t>
            </a:r>
            <a:endParaRPr lang="en-US" sz="2800" dirty="0" smtClean="0"/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Since </a:t>
            </a:r>
            <a:r>
              <a:rPr lang="en-US" sz="2800" dirty="0"/>
              <a:t>the Lieutenant Governor is voted for directly by the people, there is a chance that he or she may be a member of the minority </a:t>
            </a:r>
            <a:r>
              <a:rPr lang="en-US" sz="2800" dirty="0" smtClean="0"/>
              <a:t>party; the governor and lieutenant governor may not be from the same political parties.</a:t>
            </a:r>
            <a:endParaRPr lang="en-US" sz="2800" dirty="0"/>
          </a:p>
          <a:p>
            <a:endParaRPr lang="en-US" sz="2800" dirty="0"/>
          </a:p>
          <a:p>
            <a:endParaRPr lang="en-US" dirty="0"/>
          </a:p>
          <a:p>
            <a:pPr lvl="1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11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6205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General Assembly</a:t>
            </a:r>
            <a:endParaRPr lang="en-US" sz="4400" dirty="0">
              <a:latin typeface="Arial Black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793579"/>
              </p:ext>
            </p:extLst>
          </p:nvPr>
        </p:nvGraphicFramePr>
        <p:xfrm>
          <a:off x="1600200" y="915708"/>
          <a:ext cx="6096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House</a:t>
                      </a:r>
                      <a:r>
                        <a:rPr lang="en-US" baseline="0" dirty="0" smtClean="0"/>
                        <a:t> of Representatives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Senate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Speaker of the House – chosen</a:t>
                      </a:r>
                      <a:r>
                        <a:rPr lang="en-US" baseline="0" dirty="0" smtClean="0"/>
                        <a:t> by members of the House of Representatives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Lieutenant Governor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Appoints committees</a:t>
                      </a:r>
                      <a:r>
                        <a:rPr lang="en-US" baseline="0" dirty="0" smtClean="0"/>
                        <a:t> and their chairpersons.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Assigns bills to committees.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1" u="sng" baseline="0" dirty="0" smtClean="0"/>
                        <a:t>Votes when necessary to break a tie.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Determine the order of business.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Control debate.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Control meeting times and recesses the General Assembly.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Order a roll call vote on any issue.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Rule out proposed amendments (changes) to bills.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Appoints committees</a:t>
                      </a:r>
                      <a:r>
                        <a:rPr lang="en-US" baseline="0" dirty="0" smtClean="0"/>
                        <a:t> and their chairpersons.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Assigns bills to committees.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1" u="sng" baseline="0" dirty="0" smtClean="0"/>
                        <a:t>Does NOT vote.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Determine the order of business.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Control debate.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Control meeting times and recesses the General Assembly.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Order a roll call vote on any issue.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Rule out proposed amendments (changes) to bills.</a:t>
                      </a:r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205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General Assembly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2" y="1219200"/>
            <a:ext cx="1760538" cy="5410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 Black" pitchFamily="34" charset="0"/>
              </a:rPr>
              <a:t>When does the General Assembly conduct </a:t>
            </a:r>
            <a:r>
              <a:rPr lang="en-US" sz="2000" dirty="0" smtClean="0">
                <a:latin typeface="Arial Black" pitchFamily="34" charset="0"/>
              </a:rPr>
              <a:t>business?</a:t>
            </a:r>
            <a:endParaRPr lang="en-US" sz="2000" dirty="0">
              <a:latin typeface="Arial Black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-450054" y="3893367"/>
            <a:ext cx="533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16152" y="1219200"/>
            <a:ext cx="692784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300" dirty="0" smtClean="0">
                <a:latin typeface="Arial" pitchFamily="34" charset="0"/>
                <a:cs typeface="Arial" pitchFamily="34" charset="0"/>
              </a:rPr>
              <a:t>Business in the General Assembly is conducted during Legislative Sessions.</a:t>
            </a:r>
          </a:p>
          <a:p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300" dirty="0" smtClean="0">
                <a:latin typeface="Arial" pitchFamily="34" charset="0"/>
                <a:cs typeface="Arial" pitchFamily="34" charset="0"/>
              </a:rPr>
              <a:t>The Legislative Session is a 40-day session during the months of January – March. It starts the second Monday in January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300" i="1" dirty="0" smtClean="0">
                <a:latin typeface="Arial" pitchFamily="34" charset="0"/>
                <a:cs typeface="Arial" pitchFamily="34" charset="0"/>
              </a:rPr>
              <a:t>During the Legislative Session:</a:t>
            </a:r>
          </a:p>
          <a:p>
            <a:pPr lvl="1">
              <a:buFont typeface="Arial" pitchFamily="34" charset="0"/>
              <a:buChar char="•"/>
            </a:pPr>
            <a:r>
              <a:rPr lang="en-US" sz="2300" i="1" dirty="0">
                <a:latin typeface="Arial" pitchFamily="34" charset="0"/>
                <a:cs typeface="Arial" pitchFamily="34" charset="0"/>
              </a:rPr>
              <a:t>M</a:t>
            </a:r>
            <a:r>
              <a:rPr lang="en-US" sz="2300" i="1" dirty="0" smtClean="0">
                <a:latin typeface="Arial" pitchFamily="34" charset="0"/>
                <a:cs typeface="Arial" pitchFamily="34" charset="0"/>
              </a:rPr>
              <a:t>embers of house of representatives elect Speaker of the House</a:t>
            </a:r>
          </a:p>
          <a:p>
            <a:pPr lvl="1">
              <a:buFont typeface="Arial" pitchFamily="34" charset="0"/>
              <a:buChar char="•"/>
            </a:pPr>
            <a:r>
              <a:rPr lang="en-US" sz="2300" i="1" dirty="0">
                <a:latin typeface="Arial" pitchFamily="34" charset="0"/>
                <a:cs typeface="Arial" pitchFamily="34" charset="0"/>
              </a:rPr>
              <a:t>L</a:t>
            </a:r>
            <a:r>
              <a:rPr lang="en-US" sz="2300" i="1" dirty="0" smtClean="0">
                <a:latin typeface="Arial" pitchFamily="34" charset="0"/>
                <a:cs typeface="Arial" pitchFamily="34" charset="0"/>
              </a:rPr>
              <a:t>ieutenant governor presides over senate but has no vote</a:t>
            </a:r>
          </a:p>
          <a:p>
            <a:pPr lvl="1">
              <a:buFont typeface="Arial" pitchFamily="34" charset="0"/>
              <a:buChar char="•"/>
            </a:pPr>
            <a:r>
              <a:rPr lang="en-US" sz="2300" i="1" dirty="0" smtClean="0">
                <a:latin typeface="Arial" pitchFamily="34" charset="0"/>
                <a:cs typeface="Arial" pitchFamily="34" charset="0"/>
              </a:rPr>
              <a:t>Bills are proposed, discussed, the “die” and are voted on.</a:t>
            </a:r>
          </a:p>
          <a:p>
            <a:pPr lvl="1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205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General Assembly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76201" y="1219200"/>
            <a:ext cx="2819400" cy="5410200"/>
          </a:xfrm>
        </p:spPr>
        <p:txBody>
          <a:bodyPr>
            <a:normAutofit/>
          </a:bodyPr>
          <a:lstStyle/>
          <a:p>
            <a:pPr lvl="1"/>
            <a:r>
              <a:rPr lang="en-US" sz="2400" b="1" dirty="0">
                <a:latin typeface="Arial" charset="0"/>
              </a:rPr>
              <a:t>What are the four main committees found in the General Assembly and how are the used to create Georgia laws?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29394" y="3885406"/>
            <a:ext cx="533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0" y="1371600"/>
            <a:ext cx="5715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Most of the work conducted in both houses of the General Assembly is in the </a:t>
            </a:r>
            <a:r>
              <a:rPr lang="en-US" sz="3200" b="1" dirty="0"/>
              <a:t>committee system</a:t>
            </a:r>
            <a:r>
              <a:rPr lang="en-US" sz="3200" i="1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i="1" dirty="0" smtClean="0"/>
              <a:t> </a:t>
            </a:r>
            <a:r>
              <a:rPr lang="en-US" sz="3200" dirty="0"/>
              <a:t>The House of Representatives is made up of 36 </a:t>
            </a:r>
            <a:r>
              <a:rPr lang="en-US" sz="3200" b="1" dirty="0"/>
              <a:t>standing </a:t>
            </a:r>
            <a:r>
              <a:rPr lang="en-US" sz="3200" b="1" dirty="0" smtClean="0"/>
              <a:t>committees.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Senate is made up of </a:t>
            </a:r>
            <a:r>
              <a:rPr lang="en-US" sz="3200" dirty="0" smtClean="0"/>
              <a:t>26 committees.</a:t>
            </a:r>
          </a:p>
          <a:p>
            <a:r>
              <a:rPr lang="en-US" sz="2000" dirty="0"/>
              <a:t>	</a:t>
            </a:r>
          </a:p>
          <a:p>
            <a:pPr>
              <a:buFont typeface="Arial" pitchFamily="34" charset="0"/>
              <a:buChar char="•"/>
            </a:pPr>
            <a:endParaRPr lang="en-US" sz="2400" u="sng" dirty="0" smtClean="0">
              <a:latin typeface="Arial" charset="0"/>
            </a:endParaRP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205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General Assembly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76201" y="1219200"/>
            <a:ext cx="2819400" cy="5410200"/>
          </a:xfrm>
        </p:spPr>
        <p:txBody>
          <a:bodyPr>
            <a:normAutofit/>
          </a:bodyPr>
          <a:lstStyle/>
          <a:p>
            <a:pPr lvl="1"/>
            <a:r>
              <a:rPr lang="en-US" sz="2400" b="1" dirty="0">
                <a:latin typeface="Arial" charset="0"/>
              </a:rPr>
              <a:t>What are the four main committees found in the General Assembly and how are the used to create Georgia laws?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29394" y="3885406"/>
            <a:ext cx="533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0" y="1371600"/>
            <a:ext cx="5715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Each </a:t>
            </a:r>
            <a:r>
              <a:rPr lang="en-US" sz="3200" dirty="0"/>
              <a:t>of these committees has a particular focus such as agriculture or education. </a:t>
            </a:r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Each </a:t>
            </a:r>
            <a:r>
              <a:rPr lang="en-US" sz="3200" dirty="0"/>
              <a:t>member of the General Assembly is responsible for serving on at least two or three committees. </a:t>
            </a:r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Each </a:t>
            </a:r>
            <a:r>
              <a:rPr lang="en-US" sz="3200" dirty="0"/>
              <a:t>of these committees can, create, amend, change, or kill </a:t>
            </a:r>
            <a:r>
              <a:rPr lang="en-US" sz="3200" b="1" dirty="0"/>
              <a:t>legislation</a:t>
            </a:r>
            <a:r>
              <a:rPr lang="en-US" sz="3200" dirty="0"/>
              <a:t>. 	</a:t>
            </a:r>
          </a:p>
          <a:p>
            <a:pPr>
              <a:buFont typeface="Arial" pitchFamily="34" charset="0"/>
              <a:buChar char="•"/>
            </a:pPr>
            <a:endParaRPr lang="en-US" sz="2400" u="sng" dirty="0" smtClean="0">
              <a:latin typeface="Arial" charset="0"/>
            </a:endParaRP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7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Topic</a:t>
            </a:r>
          </a:p>
          <a:p>
            <a:pPr marL="0" indent="0" algn="ctr">
              <a:buNone/>
            </a:pPr>
            <a:r>
              <a:rPr lang="en-US" dirty="0" smtClean="0"/>
              <a:t>The General Assembly: </a:t>
            </a:r>
          </a:p>
          <a:p>
            <a:pPr marL="0" indent="0" algn="ctr">
              <a:buNone/>
            </a:pPr>
            <a:r>
              <a:rPr lang="en-US" dirty="0" smtClean="0"/>
              <a:t>Georgia’s Legislative Branch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u="sng" dirty="0" smtClean="0"/>
              <a:t>Enduring Understanding</a:t>
            </a:r>
          </a:p>
          <a:p>
            <a:pPr marL="0" indent="0" algn="ctr">
              <a:buNone/>
            </a:pPr>
            <a:r>
              <a:rPr lang="en-US" dirty="0" smtClean="0"/>
              <a:t>Governance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u="sng" dirty="0" smtClean="0"/>
              <a:t>GPS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SS8CG2a</a:t>
            </a:r>
            <a:r>
              <a:rPr lang="en-US" dirty="0"/>
              <a:t>. Explain the qualifications, term, election, and duties of members of the General Assembly.</a:t>
            </a:r>
          </a:p>
        </p:txBody>
      </p:sp>
    </p:spTree>
    <p:extLst>
      <p:ext uri="{BB962C8B-B14F-4D97-AF65-F5344CB8AC3E}">
        <p14:creationId xmlns:p14="http://schemas.microsoft.com/office/powerpoint/2010/main" val="3552645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205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General Assembly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76201" y="1219200"/>
            <a:ext cx="2819400" cy="5410200"/>
          </a:xfrm>
        </p:spPr>
        <p:txBody>
          <a:bodyPr>
            <a:normAutofit/>
          </a:bodyPr>
          <a:lstStyle/>
          <a:p>
            <a:pPr lvl="1"/>
            <a:r>
              <a:rPr lang="en-US" sz="2400" b="1" dirty="0">
                <a:latin typeface="Arial" charset="0"/>
              </a:rPr>
              <a:t>What are the four main committees found in the General Assembly and how are the used to create Georgia laws?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29394" y="3885406"/>
            <a:ext cx="533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0" y="1371600"/>
            <a:ext cx="5715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Arial" charset="0"/>
              </a:rPr>
              <a:t>Organized like Congress in committees and subcommittees.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Arial" charset="0"/>
              </a:rPr>
              <a:t>Bills may start in House or Senate.</a:t>
            </a:r>
          </a:p>
          <a:p>
            <a:pPr>
              <a:buFont typeface="Arial" pitchFamily="34" charset="0"/>
              <a:buChar char="•"/>
            </a:pPr>
            <a:r>
              <a:rPr lang="en-US" sz="3200" u="sng" dirty="0" smtClean="0">
                <a:latin typeface="Arial" charset="0"/>
              </a:rPr>
              <a:t>Standing Committees</a:t>
            </a:r>
            <a:r>
              <a:rPr lang="en-US" sz="3200" dirty="0" smtClean="0">
                <a:latin typeface="Arial" charset="0"/>
              </a:rPr>
              <a:t>: permanent part of the General Assembly.</a:t>
            </a:r>
          </a:p>
          <a:p>
            <a:pPr>
              <a:buFont typeface="Arial" pitchFamily="34" charset="0"/>
              <a:buChar char="•"/>
            </a:pPr>
            <a:r>
              <a:rPr lang="en-US" sz="3200" u="sng" dirty="0" smtClean="0">
                <a:latin typeface="Arial" charset="0"/>
              </a:rPr>
              <a:t>Interim Committee</a:t>
            </a:r>
            <a:r>
              <a:rPr lang="en-US" sz="3200" dirty="0" smtClean="0">
                <a:latin typeface="Arial" charset="0"/>
              </a:rPr>
              <a:t>: works on assigned special tasks.</a:t>
            </a:r>
          </a:p>
          <a:p>
            <a:pPr>
              <a:buFont typeface="Arial" pitchFamily="34" charset="0"/>
              <a:buChar char="•"/>
            </a:pPr>
            <a:endParaRPr lang="en-US" sz="2400" u="sng" dirty="0" smtClean="0">
              <a:latin typeface="Arial" charset="0"/>
            </a:endParaRP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29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205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General Assembly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52401" y="1219200"/>
            <a:ext cx="2438400" cy="5410200"/>
          </a:xfrm>
        </p:spPr>
        <p:txBody>
          <a:bodyPr>
            <a:normAutofit/>
          </a:bodyPr>
          <a:lstStyle/>
          <a:p>
            <a:pPr lvl="1"/>
            <a:r>
              <a:rPr lang="en-US" sz="2400" b="1" dirty="0">
                <a:latin typeface="Arial" charset="0"/>
              </a:rPr>
              <a:t>What are the four main committees found in the General Assembly and how are the used to create Georgia laws?</a:t>
            </a:r>
            <a:endParaRPr lang="en-US" sz="2400" b="1" dirty="0"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29394" y="3885406"/>
            <a:ext cx="533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0" y="1371600"/>
            <a:ext cx="5715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u="sng" dirty="0" smtClean="0">
                <a:latin typeface="Arial" charset="0"/>
              </a:rPr>
              <a:t>Conference </a:t>
            </a:r>
            <a:r>
              <a:rPr lang="en-US" sz="3200" u="sng" dirty="0" smtClean="0">
                <a:latin typeface="Arial" charset="0"/>
              </a:rPr>
              <a:t>Committee</a:t>
            </a:r>
            <a:r>
              <a:rPr lang="en-US" sz="3200" dirty="0" smtClean="0">
                <a:latin typeface="Arial" charset="0"/>
              </a:rPr>
              <a:t>: works out agreements between house and senate on bills.</a:t>
            </a:r>
          </a:p>
          <a:p>
            <a:pPr>
              <a:buFont typeface="Arial" pitchFamily="34" charset="0"/>
              <a:buChar char="•"/>
            </a:pPr>
            <a:r>
              <a:rPr lang="en-US" sz="3200" u="sng" dirty="0" smtClean="0">
                <a:latin typeface="Arial" charset="0"/>
              </a:rPr>
              <a:t>Joint Committee</a:t>
            </a:r>
            <a:r>
              <a:rPr lang="en-US" sz="3200" dirty="0" smtClean="0">
                <a:latin typeface="Arial" charset="0"/>
              </a:rPr>
              <a:t>: has members of House and Senate to work on assigned topic or issue.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Arial" charset="0"/>
              </a:rPr>
              <a:t>Members serve on several committees.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87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205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General Assembly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228600" y="1219200"/>
            <a:ext cx="2514599" cy="5410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 Black" pitchFamily="34" charset="0"/>
              </a:rPr>
              <a:t>What are some examples of committees and subcommittees?</a:t>
            </a:r>
            <a:endParaRPr lang="en-US" sz="2000" dirty="0">
              <a:latin typeface="Arial Black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29394" y="3885406"/>
            <a:ext cx="533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0" y="1371600"/>
            <a:ext cx="6096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Examples of Committees and Subcommittees include: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Appropriations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Banks and Banking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Game, Fish and Parks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Education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Higher Education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Insurance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Motor Vehicles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Public Safety and Homeland Security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Retirement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Science and Technology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Transportation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Topic: How laws are made</a:t>
            </a:r>
            <a:endParaRPr lang="en-US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8680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u="sng" dirty="0" smtClean="0">
                <a:latin typeface="Arial" charset="0"/>
              </a:rPr>
              <a:t>GPS</a:t>
            </a:r>
            <a:r>
              <a:rPr lang="en-US" sz="4000" dirty="0" smtClean="0">
                <a:latin typeface="Arial" charset="0"/>
              </a:rPr>
              <a:t>: Trace the steps in the legislative process for a bill to become a law in Georgia.</a:t>
            </a:r>
          </a:p>
          <a:p>
            <a:pPr eaLnBrk="1" hangingPunct="1"/>
            <a:endParaRPr lang="en-US" sz="4000" dirty="0" smtClean="0">
              <a:latin typeface="Arial" charset="0"/>
            </a:endParaRPr>
          </a:p>
          <a:p>
            <a:pPr eaLnBrk="1" hangingPunct="1"/>
            <a:r>
              <a:rPr lang="en-US" sz="4000" b="1" u="sng" dirty="0" smtClean="0">
                <a:latin typeface="Arial" charset="0"/>
              </a:rPr>
              <a:t>ESSENTIAL QUESTION</a:t>
            </a:r>
            <a:r>
              <a:rPr lang="en-US" sz="4000" dirty="0" smtClean="0">
                <a:latin typeface="Arial" charset="0"/>
              </a:rPr>
              <a:t>:</a:t>
            </a:r>
          </a:p>
          <a:p>
            <a:pPr lvl="1"/>
            <a:r>
              <a:rPr lang="en-US" sz="3600" dirty="0" smtClean="0"/>
              <a:t>What is the process to make Georgia laws?</a:t>
            </a:r>
            <a:endParaRPr lang="en-US" sz="36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6482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600" dirty="0" smtClean="0"/>
              <a:t>Imagine </a:t>
            </a:r>
            <a:r>
              <a:rPr lang="en-US" sz="3600" dirty="0" smtClean="0"/>
              <a:t>that you are a GA State Representative or Senator and you had an idea to have the school day shortened from 8 hours to 4 hours. What steps would you take to turn your idea into a state law?</a:t>
            </a:r>
            <a:endParaRPr lang="en-US" sz="36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99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205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General Assembly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228600" y="1219200"/>
            <a:ext cx="2514599" cy="5410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 Black" pitchFamily="34" charset="0"/>
              </a:rPr>
              <a:t>What are the different types of legislation?</a:t>
            </a:r>
            <a:endParaRPr lang="en-US" sz="2000" dirty="0">
              <a:latin typeface="Arial Black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29394" y="3885406"/>
            <a:ext cx="533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0" y="1162050"/>
            <a:ext cx="6096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Legislation refers to the proposed idea that is debated and voted upon in the General Assembly on its way  to becoming a law.</a:t>
            </a:r>
          </a:p>
          <a:p>
            <a:endParaRPr lang="en-US" sz="2800" dirty="0" smtClean="0">
              <a:latin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charset="0"/>
              </a:rPr>
              <a:t>The General Assembly can </a:t>
            </a:r>
            <a:r>
              <a:rPr lang="en-US" sz="2800" dirty="0" smtClean="0">
                <a:latin typeface="Arial" charset="0"/>
              </a:rPr>
              <a:t>pass laws, amend (change) them, or do away with them.</a:t>
            </a:r>
          </a:p>
          <a:p>
            <a:endParaRPr lang="en-US" sz="2800" dirty="0" smtClean="0">
              <a:latin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charset="0"/>
              </a:rPr>
              <a:t> Some law topics:</a:t>
            </a:r>
          </a:p>
          <a:p>
            <a:pPr lvl="1"/>
            <a:r>
              <a:rPr lang="en-US" sz="2800" dirty="0" smtClean="0">
                <a:latin typeface="Arial" charset="0"/>
              </a:rPr>
              <a:t>taxes</a:t>
            </a:r>
          </a:p>
          <a:p>
            <a:pPr lvl="1"/>
            <a:r>
              <a:rPr lang="en-US" sz="2800" dirty="0" smtClean="0">
                <a:latin typeface="Arial" charset="0"/>
              </a:rPr>
              <a:t>education</a:t>
            </a:r>
          </a:p>
          <a:p>
            <a:pPr lvl="1"/>
            <a:r>
              <a:rPr lang="en-US" sz="2800" dirty="0" smtClean="0">
                <a:latin typeface="Arial" charset="0"/>
              </a:rPr>
              <a:t>criminal </a:t>
            </a:r>
            <a:r>
              <a:rPr lang="en-US" sz="2800" dirty="0" smtClean="0">
                <a:latin typeface="Arial" charset="0"/>
              </a:rPr>
              <a:t>matters and </a:t>
            </a:r>
            <a:r>
              <a:rPr lang="en-US" sz="2800" dirty="0" smtClean="0">
                <a:latin typeface="Arial" charset="0"/>
              </a:rPr>
              <a:t>punishments</a:t>
            </a:r>
            <a:endParaRPr lang="en-US" sz="28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205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General Assembly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228600" y="1219200"/>
            <a:ext cx="2514599" cy="5410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 Black" pitchFamily="34" charset="0"/>
              </a:rPr>
              <a:t>Who can propose a bill?</a:t>
            </a:r>
            <a:endParaRPr lang="en-US" sz="2000" dirty="0">
              <a:latin typeface="Arial Black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29394" y="3885406"/>
            <a:ext cx="533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0" y="1371600"/>
            <a:ext cx="6096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Any member of the General Assembly can propose a bill.</a:t>
            </a:r>
          </a:p>
          <a:p>
            <a:r>
              <a:rPr lang="en-US" sz="2800" dirty="0" smtClean="0">
                <a:latin typeface="Arial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800" b="1" u="sng" dirty="0" smtClean="0">
                <a:latin typeface="Arial" charset="0"/>
              </a:rPr>
              <a:t>Only a member of the House of Representatives can propose an appropriations (spending) bill.</a:t>
            </a:r>
          </a:p>
          <a:p>
            <a:endParaRPr lang="en-US" sz="2800" b="1" u="sng" dirty="0" smtClean="0">
              <a:latin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charset="0"/>
              </a:rPr>
              <a:t>Both the House of Representatives and Senate can vote on bills.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205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General Assembly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228600" y="1219200"/>
            <a:ext cx="2514599" cy="5410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 Black" pitchFamily="34" charset="0"/>
              </a:rPr>
              <a:t>What are the steps for a bill to become a Georgia state law?</a:t>
            </a:r>
            <a:endParaRPr lang="en-US" sz="2000" dirty="0">
              <a:latin typeface="Arial Black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29394" y="3885406"/>
            <a:ext cx="533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b="1" u="sng" dirty="0" smtClean="0"/>
              <a:t>Proposal: </a:t>
            </a:r>
            <a:r>
              <a:rPr lang="en-US" dirty="0" smtClean="0"/>
              <a:t>A </a:t>
            </a:r>
            <a:r>
              <a:rPr lang="en-US" dirty="0"/>
              <a:t>legislator introduces an idea for a </a:t>
            </a:r>
            <a:r>
              <a:rPr lang="en-US" dirty="0" smtClean="0"/>
              <a:t>law. The proposed law is called a bill.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b="1" u="sng" dirty="0" smtClean="0"/>
              <a:t>Committee action:  </a:t>
            </a:r>
            <a:r>
              <a:rPr lang="en-US" dirty="0" smtClean="0"/>
              <a:t>The bill is sent to committee to be discussed, changed, and killed.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u="sng" dirty="0"/>
              <a:t>F</a:t>
            </a:r>
            <a:r>
              <a:rPr lang="en-US" b="1" u="sng" dirty="0" smtClean="0"/>
              <a:t>loor Action: </a:t>
            </a:r>
            <a:r>
              <a:rPr lang="en-US" dirty="0" smtClean="0"/>
              <a:t>The bill is read on the floor of the and the House of Representatives and Senate vote on it.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205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General Assembly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228600" y="1219200"/>
            <a:ext cx="2514599" cy="5410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 Black" pitchFamily="34" charset="0"/>
              </a:rPr>
              <a:t>What are the steps for a bill to become a Georgia state law?</a:t>
            </a:r>
            <a:endParaRPr lang="en-US" sz="2000" dirty="0">
              <a:latin typeface="Arial Black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29394" y="3885406"/>
            <a:ext cx="533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9590" y="1371600"/>
            <a:ext cx="586581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4) </a:t>
            </a:r>
            <a:r>
              <a:rPr lang="en-US" b="1" u="sng" dirty="0" smtClean="0"/>
              <a:t>Conference:  </a:t>
            </a:r>
            <a:r>
              <a:rPr lang="en-US" dirty="0" smtClean="0"/>
              <a:t>The bill is sent to</a:t>
            </a:r>
          </a:p>
          <a:p>
            <a:pPr marL="0" indent="0">
              <a:buNone/>
            </a:pPr>
            <a:r>
              <a:rPr lang="en-US" dirty="0" smtClean="0"/>
              <a:t>     Conference committee to discuss the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bill to make sure the House of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Representatives and Senate agree on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the same bill.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5) </a:t>
            </a:r>
            <a:r>
              <a:rPr lang="en-US" b="1" u="sng" dirty="0" smtClean="0"/>
              <a:t>Passage: </a:t>
            </a:r>
            <a:r>
              <a:rPr lang="en-US" dirty="0" smtClean="0"/>
              <a:t> Once there is one final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version of the bill that the House of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Representatives and Senate agree on,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they vote on it.  The bill is either passed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(approved) or rejected (it dies).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6) </a:t>
            </a:r>
            <a:r>
              <a:rPr lang="en-US" b="1" u="sng" dirty="0" smtClean="0"/>
              <a:t>Action </a:t>
            </a:r>
            <a:r>
              <a:rPr lang="en-US" b="1" u="sng" dirty="0"/>
              <a:t>by </a:t>
            </a:r>
            <a:r>
              <a:rPr lang="en-US" b="1" u="sng" dirty="0" smtClean="0"/>
              <a:t>the Governor:  </a:t>
            </a:r>
            <a:r>
              <a:rPr lang="en-US" dirty="0" smtClean="0"/>
              <a:t>The passed bill is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either signed into law or vetoed (rejected).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46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Essential Question</a:t>
            </a:r>
          </a:p>
          <a:p>
            <a:pPr marL="0" indent="0">
              <a:buNone/>
            </a:pPr>
            <a:r>
              <a:rPr lang="en-US" dirty="0" smtClean="0"/>
              <a:t>If I wanted to become a member of the Georgia General Assembly,</a:t>
            </a:r>
          </a:p>
          <a:p>
            <a:r>
              <a:rPr lang="en-US" dirty="0"/>
              <a:t>W</a:t>
            </a:r>
            <a:r>
              <a:rPr lang="en-US" dirty="0" smtClean="0"/>
              <a:t>hat qualifications would I have to meet? </a:t>
            </a:r>
          </a:p>
          <a:p>
            <a:r>
              <a:rPr lang="en-US" dirty="0" smtClean="0"/>
              <a:t>How would I be elected?</a:t>
            </a:r>
          </a:p>
          <a:p>
            <a:r>
              <a:rPr lang="en-US" dirty="0" smtClean="0"/>
              <a:t>What would be my term in office?</a:t>
            </a:r>
          </a:p>
          <a:p>
            <a:r>
              <a:rPr lang="en-US" dirty="0" smtClean="0"/>
              <a:t>What would be my job duties and responsibilities?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625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14726418"/>
              </p:ext>
            </p:extLst>
          </p:nvPr>
        </p:nvGraphicFramePr>
        <p:xfrm>
          <a:off x="838200" y="990600"/>
          <a:ext cx="75438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7150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ga general assembly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2895600"/>
            <a:ext cx="2702740" cy="8701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205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General Assembly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1" y="1219200"/>
            <a:ext cx="2133599" cy="5410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 Black" pitchFamily="34" charset="0"/>
              </a:rPr>
              <a:t>What is the role of the Georgia General Assembly?</a:t>
            </a:r>
            <a:endParaRPr lang="en-US" sz="2000" dirty="0">
              <a:latin typeface="Arial Black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29394" y="3885406"/>
            <a:ext cx="533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71800" y="1295400"/>
            <a:ext cx="61722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The role of the Georgia Legislature is to make laws.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The laws are made in the best interest of the people of the state of Georgia.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ga general assembly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2895600"/>
            <a:ext cx="2702740" cy="8701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205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General Assembly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1" y="1219200"/>
            <a:ext cx="2133599" cy="5410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 Black" pitchFamily="34" charset="0"/>
              </a:rPr>
              <a:t>What is the history of the </a:t>
            </a:r>
            <a:r>
              <a:rPr lang="en-US" sz="2000" dirty="0" smtClean="0">
                <a:latin typeface="Arial Black" pitchFamily="34" charset="0"/>
              </a:rPr>
              <a:t>General Assembly?</a:t>
            </a:r>
            <a:endParaRPr lang="en-US" sz="2000" dirty="0">
              <a:latin typeface="Arial Black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29394" y="3885406"/>
            <a:ext cx="533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71800" y="990600"/>
            <a:ext cx="6172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The Georgia legislative branch is officially called the General Assembly.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The Georgia Legislature was first formed a unicameral legislature (1 chamber house)  under the Georgia Constitution of 1777.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ga general assembly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2895600"/>
            <a:ext cx="2702740" cy="8701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205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General Assembly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1" y="1219200"/>
            <a:ext cx="2133599" cy="5410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 Black" pitchFamily="34" charset="0"/>
              </a:rPr>
              <a:t>What is the history of the </a:t>
            </a:r>
            <a:r>
              <a:rPr lang="en-US" sz="2000" dirty="0" smtClean="0">
                <a:latin typeface="Arial Black" pitchFamily="34" charset="0"/>
              </a:rPr>
              <a:t>General Assembly?</a:t>
            </a:r>
            <a:endParaRPr lang="en-US" sz="2000" dirty="0">
              <a:latin typeface="Arial Black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29394" y="3885406"/>
            <a:ext cx="533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71800" y="1295400"/>
            <a:ext cx="6172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The Georgia Legislature is older than the US Congress.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The Georgia Constitution of 1789 reorganized the General Assembly into a bicameral legislature (2 chamber house).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House of Representatives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Senate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3390900" y="2933700"/>
            <a:ext cx="8229600" cy="1143000"/>
          </a:xfrm>
        </p:spPr>
        <p:txBody>
          <a:bodyPr/>
          <a:lstStyle/>
          <a:p>
            <a:r>
              <a:rPr lang="en-US" b="1" dirty="0" smtClean="0"/>
              <a:t>House of Representatives</a:t>
            </a:r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1447800" y="228600"/>
            <a:ext cx="6096000" cy="6477000"/>
            <a:chOff x="1676400" y="1417638"/>
            <a:chExt cx="3891101" cy="4753638"/>
          </a:xfrm>
        </p:grpSpPr>
        <p:pic>
          <p:nvPicPr>
            <p:cNvPr id="5" name="Picture 4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6400" y="1417638"/>
              <a:ext cx="1971950" cy="4753638"/>
            </a:xfrm>
            <a:prstGeom prst="rect">
              <a:avLst/>
            </a:prstGeom>
          </p:spPr>
        </p:pic>
        <p:pic>
          <p:nvPicPr>
            <p:cNvPr id="7" name="Picture 6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6498" y="1417638"/>
              <a:ext cx="1991003" cy="47250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81039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3314700" y="2628900"/>
            <a:ext cx="8229600" cy="1143000"/>
          </a:xfrm>
        </p:spPr>
        <p:txBody>
          <a:bodyPr/>
          <a:lstStyle/>
          <a:p>
            <a:r>
              <a:rPr lang="en-US" b="1" dirty="0" smtClean="0"/>
              <a:t>Senate</a:t>
            </a:r>
            <a:endParaRPr lang="en-US" b="1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599" y="152400"/>
            <a:ext cx="5677567" cy="667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974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1483</Words>
  <Application>Microsoft Office PowerPoint</Application>
  <PresentationFormat>On-screen Show (4:3)</PresentationFormat>
  <Paragraphs>197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Arial Black</vt:lpstr>
      <vt:lpstr>Calibri</vt:lpstr>
      <vt:lpstr>Office Theme</vt:lpstr>
      <vt:lpstr> The General Assembly: Georgia’s Legislative Branch</vt:lpstr>
      <vt:lpstr>PowerPoint Presentation</vt:lpstr>
      <vt:lpstr>PowerPoint Presentation</vt:lpstr>
      <vt:lpstr>PowerPoint Presentation</vt:lpstr>
      <vt:lpstr>General Assembly</vt:lpstr>
      <vt:lpstr>General Assembly</vt:lpstr>
      <vt:lpstr>General Assembly</vt:lpstr>
      <vt:lpstr>House of Representatives</vt:lpstr>
      <vt:lpstr>Senate</vt:lpstr>
      <vt:lpstr>Topic:  Organization of the General Assembly</vt:lpstr>
      <vt:lpstr>The General Assembly is organized into 2 houses or chambers;  a bi-cameral legislature.</vt:lpstr>
      <vt:lpstr>House of Representatives</vt:lpstr>
      <vt:lpstr>House of Representatives</vt:lpstr>
      <vt:lpstr>Senate</vt:lpstr>
      <vt:lpstr>Senate</vt:lpstr>
      <vt:lpstr>General Assembly</vt:lpstr>
      <vt:lpstr>General Assembly</vt:lpstr>
      <vt:lpstr>General Assembly</vt:lpstr>
      <vt:lpstr>General Assembly</vt:lpstr>
      <vt:lpstr>General Assembly</vt:lpstr>
      <vt:lpstr>General Assembly</vt:lpstr>
      <vt:lpstr>General Assembly</vt:lpstr>
      <vt:lpstr>Topic: How laws are made</vt:lpstr>
      <vt:lpstr>PowerPoint Presentation</vt:lpstr>
      <vt:lpstr>General Assembly</vt:lpstr>
      <vt:lpstr>General Assembly</vt:lpstr>
      <vt:lpstr>General Assembly</vt:lpstr>
      <vt:lpstr>General Assembly</vt:lpstr>
    </vt:vector>
  </TitlesOfParts>
  <Company>RCPS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 State Legislature: The General Assembly</dc:title>
  <dc:creator>kwest</dc:creator>
  <cp:lastModifiedBy>Westfamily</cp:lastModifiedBy>
  <cp:revision>66</cp:revision>
  <dcterms:created xsi:type="dcterms:W3CDTF">2009-01-01T03:19:58Z</dcterms:created>
  <dcterms:modified xsi:type="dcterms:W3CDTF">2015-01-09T05:30:01Z</dcterms:modified>
</cp:coreProperties>
</file>