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6" r:id="rId2"/>
    <p:sldId id="267" r:id="rId3"/>
    <p:sldId id="268" r:id="rId4"/>
    <p:sldId id="257" r:id="rId5"/>
    <p:sldId id="260" r:id="rId6"/>
    <p:sldId id="276" r:id="rId7"/>
    <p:sldId id="269" r:id="rId8"/>
    <p:sldId id="258" r:id="rId9"/>
    <p:sldId id="270" r:id="rId10"/>
    <p:sldId id="277" r:id="rId11"/>
    <p:sldId id="259" r:id="rId12"/>
    <p:sldId id="262" r:id="rId13"/>
    <p:sldId id="271" r:id="rId14"/>
    <p:sldId id="273" r:id="rId15"/>
    <p:sldId id="264" r:id="rId16"/>
    <p:sldId id="263" r:id="rId17"/>
    <p:sldId id="272" r:id="rId18"/>
    <p:sldId id="265" r:id="rId19"/>
    <p:sldId id="274" r:id="rId20"/>
    <p:sldId id="275" r:id="rId21"/>
    <p:sldId id="266"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4D903F9-44B6-4B1E-B26A-80A80338F00A}" type="datetimeFigureOut">
              <a:rPr lang="en-US" smtClean="0"/>
              <a:t>3/22/2015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4C52ADED-1C51-4707-8AD4-CDF85CA0F2CB}" type="slidenum">
              <a:rPr lang="en-US" smtClean="0"/>
              <a:t>‹#›</a:t>
            </a:fld>
            <a:endParaRPr lang="en-US"/>
          </a:p>
        </p:txBody>
      </p:sp>
    </p:spTree>
    <p:extLst>
      <p:ext uri="{BB962C8B-B14F-4D97-AF65-F5344CB8AC3E}">
        <p14:creationId xmlns:p14="http://schemas.microsoft.com/office/powerpoint/2010/main" val="25792405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8D0EEE-E0B2-40BA-A35C-C1261A1C8B97}"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945D4-CCC9-4283-BA63-C0AFA30A55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8D0EEE-E0B2-40BA-A35C-C1261A1C8B97}"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945D4-CCC9-4283-BA63-C0AFA30A55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8D0EEE-E0B2-40BA-A35C-C1261A1C8B97}"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945D4-CCC9-4283-BA63-C0AFA30A55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8D0EEE-E0B2-40BA-A35C-C1261A1C8B97}"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945D4-CCC9-4283-BA63-C0AFA30A55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8D0EEE-E0B2-40BA-A35C-C1261A1C8B97}"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945D4-CCC9-4283-BA63-C0AFA30A55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8D0EEE-E0B2-40BA-A35C-C1261A1C8B97}"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945D4-CCC9-4283-BA63-C0AFA30A55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8D0EEE-E0B2-40BA-A35C-C1261A1C8B97}" type="datetimeFigureOut">
              <a:rPr lang="en-US" smtClean="0"/>
              <a:pPr/>
              <a:t>3/22/2015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D945D4-CCC9-4283-BA63-C0AFA30A55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8D0EEE-E0B2-40BA-A35C-C1261A1C8B97}" type="datetimeFigureOut">
              <a:rPr lang="en-US" smtClean="0"/>
              <a:pPr/>
              <a:t>3/22/2015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D945D4-CCC9-4283-BA63-C0AFA30A55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D0EEE-E0B2-40BA-A35C-C1261A1C8B97}" type="datetimeFigureOut">
              <a:rPr lang="en-US" smtClean="0"/>
              <a:pPr/>
              <a:t>3/22/2015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D945D4-CCC9-4283-BA63-C0AFA30A55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8D0EEE-E0B2-40BA-A35C-C1261A1C8B97}"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945D4-CCC9-4283-BA63-C0AFA30A55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8D0EEE-E0B2-40BA-A35C-C1261A1C8B97}"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945D4-CCC9-4283-BA63-C0AFA30A55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8D0EEE-E0B2-40BA-A35C-C1261A1C8B97}" type="datetimeFigureOut">
              <a:rPr lang="en-US" smtClean="0"/>
              <a:pPr/>
              <a:t>3/22/2015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945D4-CCC9-4283-BA63-C0AFA30A55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895600"/>
            <a:ext cx="7772400" cy="1470025"/>
          </a:xfrm>
        </p:spPr>
        <p:txBody>
          <a:bodyPr>
            <a:noAutofit/>
          </a:bodyPr>
          <a:lstStyle/>
          <a:p>
            <a:r>
              <a:rPr lang="en-US" b="1" dirty="0"/>
              <a:t>1920-1945:  The Impact of the Great Depression of Georgia (Chapter 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artmuseum.msu.edu/exhibitions/online/workers/images/shahn_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4470938" cy="30480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3.bp.blogspot.com/-g4GjSyH38io/UmP2KzdcPII/AAAAAAABPxA/9HRcv09jV38/s1600/dust_bowl_0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3581400"/>
            <a:ext cx="4559490" cy="3035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0050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C0C0C0"/>
                  </a:outerShdw>
                </a:effectLst>
                <a:latin typeface="Arial Black" pitchFamily="34" charset="0"/>
              </a:rPr>
              <a:t>Drought in Georgia</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dirty="0" smtClean="0">
                <a:latin typeface="Arial" charset="0"/>
              </a:rPr>
              <a:t>Georgia </a:t>
            </a:r>
            <a:r>
              <a:rPr lang="en-US" dirty="0" smtClean="0">
                <a:latin typeface="Arial" charset="0"/>
              </a:rPr>
              <a:t>farmers did not have the “good life” that many Americans enjoyed, but they survived and went on to grow other crops such as peanuts, tobacco, pecans, vegetables and chickens</a:t>
            </a:r>
            <a:r>
              <a:rPr lang="en-US" dirty="0" smtClean="0">
                <a:latin typeface="Arial" charset="0"/>
              </a:rPr>
              <a:t>.</a:t>
            </a:r>
          </a:p>
          <a:p>
            <a:endParaRPr lang="en-US" dirty="0" smtClean="0">
              <a:latin typeface="Arial" charset="0"/>
            </a:endParaRPr>
          </a:p>
          <a:p>
            <a:r>
              <a:rPr lang="en-US" dirty="0" smtClean="0">
                <a:latin typeface="Arial" charset="0"/>
              </a:rPr>
              <a:t>When farms closed they forced banks and farm-related business to close.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r>
              <a:rPr lang="en-US" dirty="0" smtClean="0">
                <a:effectLst>
                  <a:outerShdw blurRad="38100" dist="38100" dir="2700000" algn="tl">
                    <a:srgbClr val="C0C0C0"/>
                  </a:outerShdw>
                </a:effectLst>
                <a:latin typeface="Arial Black" pitchFamily="34" charset="0"/>
              </a:rPr>
              <a:t>The Great Depression</a:t>
            </a:r>
            <a:endParaRPr lang="en-US" dirty="0">
              <a:effectLst>
                <a:outerShdw blurRad="38100" dist="38100" dir="2700000" algn="tl">
                  <a:srgbClr val="C0C0C0"/>
                </a:outerShdw>
              </a:effectLst>
              <a:latin typeface="Arial Black" pitchFamily="34" charset="0"/>
            </a:endParaRPr>
          </a:p>
        </p:txBody>
      </p:sp>
      <p:sp>
        <p:nvSpPr>
          <p:cNvPr id="18435" name="Rectangle 3"/>
          <p:cNvSpPr>
            <a:spLocks noGrp="1" noChangeArrowheads="1"/>
          </p:cNvSpPr>
          <p:nvPr>
            <p:ph type="body" idx="1"/>
          </p:nvPr>
        </p:nvSpPr>
        <p:spPr>
          <a:xfrm>
            <a:off x="381000" y="1219200"/>
            <a:ext cx="8534400" cy="5410200"/>
          </a:xfrm>
        </p:spPr>
        <p:txBody>
          <a:bodyPr>
            <a:normAutofit lnSpcReduction="10000"/>
          </a:bodyPr>
          <a:lstStyle/>
          <a:p>
            <a:r>
              <a:rPr lang="en-US" dirty="0" smtClean="0">
                <a:latin typeface="Arial" pitchFamily="34" charset="0"/>
                <a:cs typeface="Arial" pitchFamily="34" charset="0"/>
              </a:rPr>
              <a:t>Depression is an economic term which means </a:t>
            </a:r>
            <a:r>
              <a:rPr lang="en-US" dirty="0">
                <a:latin typeface="Arial" pitchFamily="34" charset="0"/>
                <a:cs typeface="Arial" pitchFamily="34" charset="0"/>
              </a:rPr>
              <a:t>a sustained, long-term downturn in economic </a:t>
            </a:r>
            <a:r>
              <a:rPr lang="en-US" dirty="0" smtClean="0">
                <a:latin typeface="Arial" pitchFamily="34" charset="0"/>
                <a:cs typeface="Arial" pitchFamily="34" charset="0"/>
              </a:rPr>
              <a:t>activity in one or more areas (such as agriculture or manufacturing).</a:t>
            </a:r>
          </a:p>
          <a:p>
            <a:r>
              <a:rPr lang="en-US" dirty="0" smtClean="0">
                <a:latin typeface="Arial" pitchFamily="34" charset="0"/>
                <a:cs typeface="Arial" pitchFamily="34" charset="0"/>
              </a:rPr>
              <a:t>Economies usually have cycles of ups and downs (periods of prosperity and depression).  </a:t>
            </a:r>
          </a:p>
          <a:p>
            <a:r>
              <a:rPr lang="en-US" b="1" u="sng" dirty="0" smtClean="0">
                <a:latin typeface="Arial" pitchFamily="34" charset="0"/>
                <a:cs typeface="Arial" pitchFamily="34" charset="0"/>
              </a:rPr>
              <a:t>Ups (Prosperity) </a:t>
            </a:r>
            <a:r>
              <a:rPr lang="en-US" dirty="0" smtClean="0">
                <a:latin typeface="Arial" pitchFamily="34" charset="0"/>
                <a:cs typeface="Arial" pitchFamily="34" charset="0"/>
              </a:rPr>
              <a:t>– jobs are available, businesses are hiring, people have money to spend on the things they “want,” not just what they “need.”</a:t>
            </a:r>
          </a:p>
          <a:p>
            <a:endParaRPr lang="en-US" b="1" u="sng"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r>
              <a:rPr lang="en-US" dirty="0" smtClean="0">
                <a:effectLst>
                  <a:outerShdw blurRad="38100" dist="38100" dir="2700000" algn="tl">
                    <a:srgbClr val="C0C0C0"/>
                  </a:outerShdw>
                </a:effectLst>
                <a:latin typeface="Arial Black" pitchFamily="34" charset="0"/>
              </a:rPr>
              <a:t>The Great Depression</a:t>
            </a:r>
            <a:endParaRPr lang="en-US" dirty="0">
              <a:effectLst>
                <a:outerShdw blurRad="38100" dist="38100" dir="2700000" algn="tl">
                  <a:srgbClr val="C0C0C0"/>
                </a:outerShdw>
              </a:effectLst>
              <a:latin typeface="Arial Black" pitchFamily="34" charset="0"/>
            </a:endParaRPr>
          </a:p>
        </p:txBody>
      </p:sp>
      <p:sp>
        <p:nvSpPr>
          <p:cNvPr id="18435" name="Rectangle 3"/>
          <p:cNvSpPr>
            <a:spLocks noGrp="1" noChangeArrowheads="1"/>
          </p:cNvSpPr>
          <p:nvPr>
            <p:ph type="body" idx="1"/>
          </p:nvPr>
        </p:nvSpPr>
        <p:spPr>
          <a:xfrm>
            <a:off x="381000" y="1219200"/>
            <a:ext cx="8534400" cy="5410200"/>
          </a:xfrm>
        </p:spPr>
        <p:txBody>
          <a:bodyPr>
            <a:normAutofit/>
          </a:bodyPr>
          <a:lstStyle/>
          <a:p>
            <a:r>
              <a:rPr lang="en-US" b="1" u="sng" dirty="0" smtClean="0">
                <a:latin typeface="Arial" pitchFamily="34" charset="0"/>
                <a:cs typeface="Arial" pitchFamily="34" charset="0"/>
              </a:rPr>
              <a:t>Downs </a:t>
            </a:r>
            <a:r>
              <a:rPr lang="en-US" b="1" u="sng" dirty="0" smtClean="0">
                <a:latin typeface="Arial" pitchFamily="34" charset="0"/>
                <a:cs typeface="Arial" pitchFamily="34" charset="0"/>
              </a:rPr>
              <a:t>(Depression) </a:t>
            </a:r>
            <a:r>
              <a:rPr lang="en-US" dirty="0" smtClean="0">
                <a:latin typeface="Arial" pitchFamily="34" charset="0"/>
                <a:cs typeface="Arial" pitchFamily="34" charset="0"/>
              </a:rPr>
              <a:t>– businesses are laying off workers because they are not needed, the demand for goods and services slows and people may have just enough money to purchase what they “need,” not what they “want</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Great Depression lasted 10 years (1929-1939).</a:t>
            </a:r>
          </a:p>
        </p:txBody>
      </p:sp>
    </p:spTree>
    <p:extLst>
      <p:ext uri="{BB962C8B-B14F-4D97-AF65-F5344CB8AC3E}">
        <p14:creationId xmlns:p14="http://schemas.microsoft.com/office/powerpoint/2010/main" val="232223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 calcmode="lin" valueType="num">
                                      <p:cBhvr additive="base">
                                        <p:cTn id="13" dur="500" fill="hold"/>
                                        <p:tgtEl>
                                          <p:spTgt spid="1843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theeconomiccollapseblog.com/wp-content/uploads/2014/05/Economic-Cyc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5035296" cy="24384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mrshearingeconomics.weebly.com/uploads/1/0/3/0/10303678/119492_ori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2895600"/>
            <a:ext cx="5146929" cy="3829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3884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rial" pitchFamily="34" charset="0"/>
                <a:cs typeface="Arial" pitchFamily="34" charset="0"/>
              </a:rPr>
              <a:t>It started with a “Crash”</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latin typeface="Arial" charset="0"/>
              </a:rPr>
              <a:t>On October 29,  1929 the U.S. stock market “crashed” resulting a in a drop of stock prices.  The day is referred to as “Black Tuesday.”</a:t>
            </a:r>
          </a:p>
          <a:p>
            <a:pPr lvl="1"/>
            <a:r>
              <a:rPr lang="en-US" dirty="0" smtClean="0">
                <a:latin typeface="Arial" charset="0"/>
              </a:rPr>
              <a:t>Millions of people lost most if not all of their wealth.</a:t>
            </a:r>
          </a:p>
          <a:p>
            <a:pPr lvl="1"/>
            <a:r>
              <a:rPr lang="en-US" dirty="0" smtClean="0">
                <a:latin typeface="Arial" charset="0"/>
              </a:rPr>
              <a:t>Example: U.S. Steel was $262 per share – dropped to $22 per share</a:t>
            </a:r>
          </a:p>
          <a:p>
            <a:pPr lvl="1"/>
            <a:r>
              <a:rPr lang="en-US" dirty="0" smtClean="0">
                <a:latin typeface="Arial" charset="0"/>
              </a:rPr>
              <a:t>Some stocks worth less than 1</a:t>
            </a:r>
            <a:r>
              <a:rPr lang="en-US" dirty="0" smtClean="0">
                <a:latin typeface="Arial" charset="0"/>
                <a:cs typeface="Arial" charset="0"/>
              </a:rPr>
              <a:t>¢</a:t>
            </a:r>
          </a:p>
          <a:p>
            <a:pPr lvl="1"/>
            <a:endParaRPr lang="en-US" dirty="0" smtClean="0">
              <a:latin typeface="Arial" charset="0"/>
            </a:endParaRPr>
          </a:p>
          <a:p>
            <a:r>
              <a:rPr lang="en-US" dirty="0" smtClean="0">
                <a:latin typeface="Arial" charset="0"/>
              </a:rPr>
              <a:t>The stock market is a place where shares of ownership in corporations (stock) are bought and sold.  </a:t>
            </a:r>
          </a:p>
          <a:p>
            <a:endParaRPr lang="en-US" dirty="0" smtClean="0">
              <a:latin typeface="Arial" charset="0"/>
            </a:endParaRPr>
          </a:p>
          <a:p>
            <a:r>
              <a:rPr lang="en-US" dirty="0" smtClean="0">
                <a:latin typeface="Arial" charset="0"/>
              </a:rPr>
              <a:t>Total losses by end of year: $40 billion.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228600"/>
            <a:ext cx="7772400" cy="1143000"/>
          </a:xfrm>
        </p:spPr>
        <p:txBody>
          <a:bodyPr/>
          <a:lstStyle/>
          <a:p>
            <a:r>
              <a:rPr lang="en-US" sz="4000">
                <a:effectLst>
                  <a:outerShdw blurRad="38100" dist="38100" dir="2700000" algn="tl">
                    <a:srgbClr val="C0C0C0"/>
                  </a:outerShdw>
                </a:effectLst>
                <a:latin typeface="Arial Black" pitchFamily="34" charset="0"/>
              </a:rPr>
              <a:t>Causes of the Depression</a:t>
            </a:r>
          </a:p>
        </p:txBody>
      </p:sp>
      <p:sp>
        <p:nvSpPr>
          <p:cNvPr id="90115" name="Rectangle 3"/>
          <p:cNvSpPr>
            <a:spLocks noGrp="1" noChangeArrowheads="1"/>
          </p:cNvSpPr>
          <p:nvPr>
            <p:ph type="body" idx="1"/>
          </p:nvPr>
        </p:nvSpPr>
        <p:spPr>
          <a:xfrm>
            <a:off x="381000" y="1219200"/>
            <a:ext cx="8534400" cy="5638800"/>
          </a:xfrm>
        </p:spPr>
        <p:txBody>
          <a:bodyPr>
            <a:normAutofit/>
          </a:bodyPr>
          <a:lstStyle/>
          <a:p>
            <a:pPr>
              <a:lnSpc>
                <a:spcPct val="90000"/>
              </a:lnSpc>
            </a:pPr>
            <a:r>
              <a:rPr lang="en-US" sz="2800" dirty="0">
                <a:latin typeface="Arial" charset="0"/>
                <a:cs typeface="Arial" charset="0"/>
              </a:rPr>
              <a:t>Many people had borrowed too much </a:t>
            </a:r>
            <a:r>
              <a:rPr lang="en-US" sz="2800" dirty="0" smtClean="0">
                <a:latin typeface="Arial" charset="0"/>
                <a:cs typeface="Arial" charset="0"/>
              </a:rPr>
              <a:t>money that they could not afford to pay back</a:t>
            </a:r>
            <a:r>
              <a:rPr lang="en-US" sz="2800" dirty="0" smtClean="0">
                <a:latin typeface="Arial" charset="0"/>
                <a:cs typeface="Arial" charset="0"/>
              </a:rPr>
              <a:t>.</a:t>
            </a:r>
          </a:p>
          <a:p>
            <a:pPr>
              <a:lnSpc>
                <a:spcPct val="90000"/>
              </a:lnSpc>
            </a:pPr>
            <a:endParaRPr lang="en-US" sz="2800" dirty="0">
              <a:latin typeface="Arial" charset="0"/>
              <a:cs typeface="Arial" charset="0"/>
            </a:endParaRPr>
          </a:p>
          <a:p>
            <a:pPr>
              <a:lnSpc>
                <a:spcPct val="90000"/>
              </a:lnSpc>
            </a:pPr>
            <a:r>
              <a:rPr lang="en-US" sz="2800" dirty="0">
                <a:latin typeface="Arial" charset="0"/>
                <a:cs typeface="Arial" charset="0"/>
              </a:rPr>
              <a:t>Factories produced more goods than they could </a:t>
            </a:r>
            <a:r>
              <a:rPr lang="en-US" sz="2800" dirty="0" smtClean="0">
                <a:latin typeface="Arial" charset="0"/>
                <a:cs typeface="Arial" charset="0"/>
              </a:rPr>
              <a:t>sell</a:t>
            </a:r>
            <a:r>
              <a:rPr lang="en-US" sz="2800" dirty="0" smtClean="0">
                <a:latin typeface="Arial" charset="0"/>
                <a:cs typeface="Arial" charset="0"/>
              </a:rPr>
              <a:t>.</a:t>
            </a:r>
          </a:p>
          <a:p>
            <a:pPr>
              <a:lnSpc>
                <a:spcPct val="90000"/>
              </a:lnSpc>
            </a:pPr>
            <a:endParaRPr lang="en-US" sz="2800" dirty="0">
              <a:latin typeface="Arial" charset="0"/>
              <a:cs typeface="Arial" charset="0"/>
            </a:endParaRPr>
          </a:p>
          <a:p>
            <a:pPr>
              <a:lnSpc>
                <a:spcPct val="90000"/>
              </a:lnSpc>
            </a:pPr>
            <a:r>
              <a:rPr lang="en-US" sz="2800" dirty="0">
                <a:latin typeface="Arial" charset="0"/>
                <a:cs typeface="Arial" charset="0"/>
              </a:rPr>
              <a:t>As people and businesses had problems making money, banks did not get paid for </a:t>
            </a:r>
            <a:r>
              <a:rPr lang="en-US" sz="2800" dirty="0" smtClean="0">
                <a:latin typeface="Arial" charset="0"/>
                <a:cs typeface="Arial" charset="0"/>
              </a:rPr>
              <a:t>loans</a:t>
            </a:r>
            <a:r>
              <a:rPr lang="en-US" sz="2800" dirty="0" smtClean="0">
                <a:latin typeface="Arial" charset="0"/>
                <a:cs typeface="Arial" charset="0"/>
              </a:rPr>
              <a:t>.</a:t>
            </a:r>
          </a:p>
          <a:p>
            <a:pPr>
              <a:lnSpc>
                <a:spcPct val="90000"/>
              </a:lnSpc>
            </a:pPr>
            <a:endParaRPr lang="en-US" sz="2800" dirty="0">
              <a:latin typeface="Arial" charset="0"/>
              <a:cs typeface="Arial" charset="0"/>
            </a:endParaRPr>
          </a:p>
          <a:p>
            <a:pPr>
              <a:lnSpc>
                <a:spcPct val="90000"/>
              </a:lnSpc>
            </a:pPr>
            <a:r>
              <a:rPr lang="en-US" sz="2800" dirty="0">
                <a:latin typeface="Arial" charset="0"/>
                <a:cs typeface="Arial" charset="0"/>
              </a:rPr>
              <a:t>“Speculation” in the stock market: paying only a portion of the price of a stock hoping that the value will go </a:t>
            </a:r>
            <a:r>
              <a:rPr lang="en-US" sz="2800" dirty="0" smtClean="0">
                <a:latin typeface="Arial" charset="0"/>
                <a:cs typeface="Arial" charset="0"/>
              </a:rPr>
              <a:t>up</a:t>
            </a:r>
            <a:r>
              <a:rPr lang="en-US" sz="2800" dirty="0" smtClean="0">
                <a:latin typeface="Arial" charset="0"/>
                <a:cs typeface="Arial" charset="0"/>
              </a:rPr>
              <a:t>.</a:t>
            </a:r>
            <a:endParaRPr lang="en-US" sz="2800"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calcmode="lin" valueType="num">
                                      <p:cBhvr additive="base">
                                        <p:cTn id="7" dur="500" fill="hold"/>
                                        <p:tgtEl>
                                          <p:spTgt spid="90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01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90115">
                                            <p:txEl>
                                              <p:pRg st="2" end="2"/>
                                            </p:txEl>
                                          </p:spTgt>
                                        </p:tgtEl>
                                        <p:attrNameLst>
                                          <p:attrName>style.visibility</p:attrName>
                                        </p:attrNameLst>
                                      </p:cBhvr>
                                      <p:to>
                                        <p:strVal val="visible"/>
                                      </p:to>
                                    </p:set>
                                    <p:anim calcmode="lin" valueType="num">
                                      <p:cBhvr additive="base">
                                        <p:cTn id="13" dur="500" fill="hold"/>
                                        <p:tgtEl>
                                          <p:spTgt spid="9011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01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90115">
                                            <p:txEl>
                                              <p:pRg st="4" end="4"/>
                                            </p:txEl>
                                          </p:spTgt>
                                        </p:tgtEl>
                                        <p:attrNameLst>
                                          <p:attrName>style.visibility</p:attrName>
                                        </p:attrNameLst>
                                      </p:cBhvr>
                                      <p:to>
                                        <p:strVal val="visible"/>
                                      </p:to>
                                    </p:set>
                                    <p:anim calcmode="lin" valueType="num">
                                      <p:cBhvr additive="base">
                                        <p:cTn id="19" dur="500" fill="hold"/>
                                        <p:tgtEl>
                                          <p:spTgt spid="90115">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01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90115">
                                            <p:txEl>
                                              <p:pRg st="6" end="6"/>
                                            </p:txEl>
                                          </p:spTgt>
                                        </p:tgtEl>
                                        <p:attrNameLst>
                                          <p:attrName>style.visibility</p:attrName>
                                        </p:attrNameLst>
                                      </p:cBhvr>
                                      <p:to>
                                        <p:strVal val="visible"/>
                                      </p:to>
                                    </p:set>
                                    <p:anim calcmode="lin" valueType="num">
                                      <p:cBhvr additive="base">
                                        <p:cTn id="25" dur="500" fill="hold"/>
                                        <p:tgtEl>
                                          <p:spTgt spid="90115">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01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228600"/>
            <a:ext cx="7772400" cy="1143000"/>
          </a:xfrm>
        </p:spPr>
        <p:txBody>
          <a:bodyPr/>
          <a:lstStyle/>
          <a:p>
            <a:r>
              <a:rPr lang="en-US" sz="4000">
                <a:effectLst>
                  <a:outerShdw blurRad="38100" dist="38100" dir="2700000" algn="tl">
                    <a:srgbClr val="C0C0C0"/>
                  </a:outerShdw>
                </a:effectLst>
                <a:latin typeface="Arial Black" pitchFamily="34" charset="0"/>
              </a:rPr>
              <a:t>Causes of the Depression</a:t>
            </a:r>
          </a:p>
        </p:txBody>
      </p:sp>
      <p:sp>
        <p:nvSpPr>
          <p:cNvPr id="90115" name="Rectangle 3"/>
          <p:cNvSpPr>
            <a:spLocks noGrp="1" noChangeArrowheads="1"/>
          </p:cNvSpPr>
          <p:nvPr>
            <p:ph type="body" idx="1"/>
          </p:nvPr>
        </p:nvSpPr>
        <p:spPr>
          <a:xfrm>
            <a:off x="381000" y="1219200"/>
            <a:ext cx="8534400" cy="5638800"/>
          </a:xfrm>
        </p:spPr>
        <p:txBody>
          <a:bodyPr>
            <a:normAutofit/>
          </a:bodyPr>
          <a:lstStyle/>
          <a:p>
            <a:pPr>
              <a:lnSpc>
                <a:spcPct val="90000"/>
              </a:lnSpc>
            </a:pPr>
            <a:r>
              <a:rPr lang="en-US" sz="2800" dirty="0" smtClean="0">
                <a:latin typeface="Arial" charset="0"/>
                <a:cs typeface="Arial" charset="0"/>
              </a:rPr>
              <a:t>Runs </a:t>
            </a:r>
            <a:r>
              <a:rPr lang="en-US" sz="2800" dirty="0">
                <a:latin typeface="Arial" charset="0"/>
                <a:cs typeface="Arial" charset="0"/>
              </a:rPr>
              <a:t>on banks: people were afraid they would lose their money if it was left in the </a:t>
            </a:r>
            <a:r>
              <a:rPr lang="en-US" sz="2800" dirty="0" smtClean="0">
                <a:latin typeface="Arial" charset="0"/>
                <a:cs typeface="Arial" charset="0"/>
              </a:rPr>
              <a:t>bank so they took out all of their money</a:t>
            </a:r>
            <a:r>
              <a:rPr lang="en-US" sz="2800" dirty="0" smtClean="0">
                <a:latin typeface="Arial" charset="0"/>
                <a:cs typeface="Arial" charset="0"/>
              </a:rPr>
              <a:t>.</a:t>
            </a:r>
          </a:p>
          <a:p>
            <a:pPr>
              <a:lnSpc>
                <a:spcPct val="90000"/>
              </a:lnSpc>
            </a:pPr>
            <a:endParaRPr lang="en-US" sz="2800" dirty="0">
              <a:latin typeface="Arial" charset="0"/>
              <a:cs typeface="Arial" charset="0"/>
            </a:endParaRPr>
          </a:p>
          <a:p>
            <a:pPr>
              <a:lnSpc>
                <a:spcPct val="90000"/>
              </a:lnSpc>
            </a:pPr>
            <a:r>
              <a:rPr lang="en-US" sz="2800" b="1" u="sng" dirty="0">
                <a:latin typeface="Arial" charset="0"/>
                <a:cs typeface="Arial" charset="0"/>
              </a:rPr>
              <a:t>laissez-faire</a:t>
            </a:r>
            <a:r>
              <a:rPr lang="en-US" sz="2800" dirty="0">
                <a:latin typeface="Arial" charset="0"/>
                <a:cs typeface="Arial" charset="0"/>
              </a:rPr>
              <a:t>: attitude that the economy would fix itself if left </a:t>
            </a:r>
            <a:r>
              <a:rPr lang="en-US" sz="2800" dirty="0" smtClean="0">
                <a:latin typeface="Arial" charset="0"/>
                <a:cs typeface="Arial" charset="0"/>
              </a:rPr>
              <a:t>alone, a “wait and see” attitude.</a:t>
            </a:r>
            <a:endParaRPr lang="en-US" sz="2800" dirty="0">
              <a:latin typeface="Arial" charset="0"/>
              <a:cs typeface="Arial" charset="0"/>
            </a:endParaRPr>
          </a:p>
        </p:txBody>
      </p:sp>
    </p:spTree>
    <p:extLst>
      <p:ext uri="{BB962C8B-B14F-4D97-AF65-F5344CB8AC3E}">
        <p14:creationId xmlns:p14="http://schemas.microsoft.com/office/powerpoint/2010/main" val="223041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calcmode="lin" valueType="num">
                                      <p:cBhvr additive="base">
                                        <p:cTn id="7" dur="500" fill="hold"/>
                                        <p:tgtEl>
                                          <p:spTgt spid="90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01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90115">
                                            <p:txEl>
                                              <p:pRg st="2" end="2"/>
                                            </p:txEl>
                                          </p:spTgt>
                                        </p:tgtEl>
                                        <p:attrNameLst>
                                          <p:attrName>style.visibility</p:attrName>
                                        </p:attrNameLst>
                                      </p:cBhvr>
                                      <p:to>
                                        <p:strVal val="visible"/>
                                      </p:to>
                                    </p:set>
                                    <p:anim calcmode="lin" valueType="num">
                                      <p:cBhvr additive="base">
                                        <p:cTn id="13" dur="500" fill="hold"/>
                                        <p:tgtEl>
                                          <p:spTgt spid="9011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011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0" y="228600"/>
            <a:ext cx="9144000" cy="1143000"/>
          </a:xfrm>
        </p:spPr>
        <p:txBody>
          <a:bodyPr/>
          <a:lstStyle/>
          <a:p>
            <a:r>
              <a:rPr lang="en-US" sz="4000" dirty="0">
                <a:effectLst>
                  <a:outerShdw blurRad="38100" dist="38100" dir="2700000" algn="tl">
                    <a:srgbClr val="C0C0C0"/>
                  </a:outerShdw>
                </a:effectLst>
                <a:latin typeface="Arial Black" pitchFamily="34" charset="0"/>
              </a:rPr>
              <a:t>Living Through the Depression</a:t>
            </a:r>
          </a:p>
        </p:txBody>
      </p:sp>
      <p:sp>
        <p:nvSpPr>
          <p:cNvPr id="91139" name="Rectangle 3"/>
          <p:cNvSpPr>
            <a:spLocks noGrp="1" noChangeArrowheads="1"/>
          </p:cNvSpPr>
          <p:nvPr>
            <p:ph type="body" idx="1"/>
          </p:nvPr>
        </p:nvSpPr>
        <p:spPr>
          <a:xfrm>
            <a:off x="381000" y="1219200"/>
            <a:ext cx="8534400" cy="5181600"/>
          </a:xfrm>
        </p:spPr>
        <p:txBody>
          <a:bodyPr/>
          <a:lstStyle/>
          <a:p>
            <a:pPr>
              <a:lnSpc>
                <a:spcPct val="90000"/>
              </a:lnSpc>
            </a:pPr>
            <a:r>
              <a:rPr lang="en-US" sz="2800" dirty="0">
                <a:latin typeface="Arial" charset="0"/>
                <a:cs typeface="Arial" charset="0"/>
              </a:rPr>
              <a:t>1932: 13 million unemployed</a:t>
            </a:r>
          </a:p>
          <a:p>
            <a:pPr>
              <a:lnSpc>
                <a:spcPct val="90000"/>
              </a:lnSpc>
            </a:pPr>
            <a:r>
              <a:rPr lang="en-US" sz="2800" dirty="0">
                <a:latin typeface="Arial" charset="0"/>
                <a:cs typeface="Arial" charset="0"/>
              </a:rPr>
              <a:t>9,000 banks closed</a:t>
            </a:r>
          </a:p>
          <a:p>
            <a:pPr>
              <a:lnSpc>
                <a:spcPct val="90000"/>
              </a:lnSpc>
            </a:pPr>
            <a:r>
              <a:rPr lang="en-US" sz="2800" dirty="0">
                <a:latin typeface="Arial" charset="0"/>
                <a:cs typeface="Arial" charset="0"/>
              </a:rPr>
              <a:t>31 Georgia banks failed</a:t>
            </a:r>
          </a:p>
          <a:p>
            <a:pPr>
              <a:lnSpc>
                <a:spcPct val="90000"/>
              </a:lnSpc>
            </a:pPr>
            <a:r>
              <a:rPr lang="en-US" sz="2800" dirty="0" err="1" smtClean="0">
                <a:latin typeface="Arial" charset="0"/>
                <a:cs typeface="Arial" charset="0"/>
              </a:rPr>
              <a:t>Hooverilles</a:t>
            </a:r>
            <a:r>
              <a:rPr lang="en-US" sz="2800" dirty="0" smtClean="0">
                <a:latin typeface="Arial" charset="0"/>
                <a:cs typeface="Arial" charset="0"/>
              </a:rPr>
              <a:t>: </a:t>
            </a:r>
            <a:r>
              <a:rPr lang="en-US" sz="2800" dirty="0">
                <a:latin typeface="Arial" charset="0"/>
                <a:cs typeface="Arial" charset="0"/>
              </a:rPr>
              <a:t>named for President Hoover – shacks where homeless people </a:t>
            </a:r>
            <a:r>
              <a:rPr lang="en-US" sz="2800" dirty="0" smtClean="0">
                <a:latin typeface="Arial" charset="0"/>
                <a:cs typeface="Arial" charset="0"/>
              </a:rPr>
              <a:t>gathered.</a:t>
            </a:r>
            <a:endParaRPr lang="en-US" sz="2800" dirty="0">
              <a:latin typeface="Arial" charset="0"/>
              <a:cs typeface="Arial" charset="0"/>
            </a:endParaRPr>
          </a:p>
          <a:p>
            <a:pPr>
              <a:lnSpc>
                <a:spcPct val="90000"/>
              </a:lnSpc>
            </a:pPr>
            <a:r>
              <a:rPr lang="en-US" sz="2800" dirty="0">
                <a:latin typeface="Arial" charset="0"/>
                <a:cs typeface="Arial" charset="0"/>
              </a:rPr>
              <a:t>Soup kitchens set up by charities and governments to feed </a:t>
            </a:r>
            <a:r>
              <a:rPr lang="en-US" sz="2800" dirty="0" smtClean="0">
                <a:latin typeface="Arial" charset="0"/>
                <a:cs typeface="Arial" charset="0"/>
              </a:rPr>
              <a:t>hungry.</a:t>
            </a:r>
            <a:endParaRPr lang="en-US" sz="2800" dirty="0">
              <a:latin typeface="Arial" charset="0"/>
              <a:cs typeface="Arial" charset="0"/>
            </a:endParaRPr>
          </a:p>
          <a:p>
            <a:pPr>
              <a:lnSpc>
                <a:spcPct val="90000"/>
              </a:lnSpc>
            </a:pPr>
            <a:r>
              <a:rPr lang="en-US" sz="2800" dirty="0">
                <a:latin typeface="Arial" charset="0"/>
                <a:cs typeface="Arial" charset="0"/>
              </a:rPr>
              <a:t>Schools were often forced to close or shorten </a:t>
            </a:r>
            <a:r>
              <a:rPr lang="en-US" sz="2800" dirty="0" smtClean="0">
                <a:latin typeface="Arial" charset="0"/>
                <a:cs typeface="Arial" charset="0"/>
              </a:rPr>
              <a:t>schedules.</a:t>
            </a:r>
            <a:endParaRPr lang="en-US" sz="2800" dirty="0">
              <a:latin typeface="Arial" charset="0"/>
              <a:cs typeface="Arial" charset="0"/>
            </a:endParaRPr>
          </a:p>
          <a:p>
            <a:pPr>
              <a:lnSpc>
                <a:spcPct val="90000"/>
              </a:lnSpc>
            </a:pPr>
            <a:r>
              <a:rPr lang="en-US" sz="2800" dirty="0">
                <a:latin typeface="Arial" charset="0"/>
                <a:cs typeface="Arial" charset="0"/>
              </a:rPr>
              <a:t>Georgians were already suffering from economic problems before </a:t>
            </a:r>
            <a:r>
              <a:rPr lang="en-US" sz="2800" dirty="0" smtClean="0">
                <a:latin typeface="Arial" charset="0"/>
                <a:cs typeface="Arial" charset="0"/>
              </a:rPr>
              <a:t>“Black Tuesday.”</a:t>
            </a:r>
            <a:endParaRPr lang="en-US" sz="2800" dirty="0">
              <a:latin typeface="Arial" charset="0"/>
              <a:cs typeface="Arial" charset="0"/>
            </a:endParaRPr>
          </a:p>
          <a:p>
            <a:pPr>
              <a:lnSpc>
                <a:spcPct val="90000"/>
              </a:lnSpc>
            </a:pPr>
            <a:endParaRPr lang="en-US" sz="2800"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additive="base">
                                        <p:cTn id="7" dur="500" fill="hold"/>
                                        <p:tgtEl>
                                          <p:spTgt spid="911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1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91139">
                                            <p:txEl>
                                              <p:pRg st="1" end="1"/>
                                            </p:txEl>
                                          </p:spTgt>
                                        </p:tgtEl>
                                        <p:attrNameLst>
                                          <p:attrName>style.visibility</p:attrName>
                                        </p:attrNameLst>
                                      </p:cBhvr>
                                      <p:to>
                                        <p:strVal val="visible"/>
                                      </p:to>
                                    </p:set>
                                    <p:anim calcmode="lin" valueType="num">
                                      <p:cBhvr additive="base">
                                        <p:cTn id="13" dur="500" fill="hold"/>
                                        <p:tgtEl>
                                          <p:spTgt spid="911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11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91139">
                                            <p:txEl>
                                              <p:pRg st="2" end="2"/>
                                            </p:txEl>
                                          </p:spTgt>
                                        </p:tgtEl>
                                        <p:attrNameLst>
                                          <p:attrName>style.visibility</p:attrName>
                                        </p:attrNameLst>
                                      </p:cBhvr>
                                      <p:to>
                                        <p:strVal val="visible"/>
                                      </p:to>
                                    </p:set>
                                    <p:anim calcmode="lin" valueType="num">
                                      <p:cBhvr additive="base">
                                        <p:cTn id="19" dur="500" fill="hold"/>
                                        <p:tgtEl>
                                          <p:spTgt spid="911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11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91139">
                                            <p:txEl>
                                              <p:pRg st="3" end="3"/>
                                            </p:txEl>
                                          </p:spTgt>
                                        </p:tgtEl>
                                        <p:attrNameLst>
                                          <p:attrName>style.visibility</p:attrName>
                                        </p:attrNameLst>
                                      </p:cBhvr>
                                      <p:to>
                                        <p:strVal val="visible"/>
                                      </p:to>
                                    </p:set>
                                    <p:anim calcmode="lin" valueType="num">
                                      <p:cBhvr additive="base">
                                        <p:cTn id="25" dur="500" fill="hold"/>
                                        <p:tgtEl>
                                          <p:spTgt spid="9113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11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91139">
                                            <p:txEl>
                                              <p:pRg st="4" end="4"/>
                                            </p:txEl>
                                          </p:spTgt>
                                        </p:tgtEl>
                                        <p:attrNameLst>
                                          <p:attrName>style.visibility</p:attrName>
                                        </p:attrNameLst>
                                      </p:cBhvr>
                                      <p:to>
                                        <p:strVal val="visible"/>
                                      </p:to>
                                    </p:set>
                                    <p:anim calcmode="lin" valueType="num">
                                      <p:cBhvr additive="base">
                                        <p:cTn id="31" dur="500" fill="hold"/>
                                        <p:tgtEl>
                                          <p:spTgt spid="9113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11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91139">
                                            <p:txEl>
                                              <p:pRg st="5" end="5"/>
                                            </p:txEl>
                                          </p:spTgt>
                                        </p:tgtEl>
                                        <p:attrNameLst>
                                          <p:attrName>style.visibility</p:attrName>
                                        </p:attrNameLst>
                                      </p:cBhvr>
                                      <p:to>
                                        <p:strVal val="visible"/>
                                      </p:to>
                                    </p:set>
                                    <p:anim calcmode="lin" valueType="num">
                                      <p:cBhvr additive="base">
                                        <p:cTn id="37" dur="500" fill="hold"/>
                                        <p:tgtEl>
                                          <p:spTgt spid="9113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11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91139">
                                            <p:txEl>
                                              <p:pRg st="6" end="6"/>
                                            </p:txEl>
                                          </p:spTgt>
                                        </p:tgtEl>
                                        <p:attrNameLst>
                                          <p:attrName>style.visibility</p:attrName>
                                        </p:attrNameLst>
                                      </p:cBhvr>
                                      <p:to>
                                        <p:strVal val="visible"/>
                                      </p:to>
                                    </p:set>
                                    <p:anim calcmode="lin" valueType="num">
                                      <p:cBhvr additive="base">
                                        <p:cTn id="43" dur="500" fill="hold"/>
                                        <p:tgtEl>
                                          <p:spTgt spid="9113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113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us-history.com/wp-content/uploads/2012/03/us-history-great-depression-pic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99" y="228600"/>
            <a:ext cx="3239271" cy="26670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heathercreamer.weebly.com/uploads/2/6/3/3/26336416/2950340_ori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234287"/>
            <a:ext cx="4194175" cy="3145631"/>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www.bloomberg.com/ss/07/04/0426_dow/image/2_great_depressio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599" y="3505200"/>
            <a:ext cx="4114800" cy="3076575"/>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www.thesleuthjournal.com/wp-content/uploads/2013/10/great-depression-food-lin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3505200"/>
            <a:ext cx="4211472" cy="3223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3690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GPS</a:t>
            </a:r>
            <a:endParaRPr lang="en-US" b="1" u="sng"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SS8H8 The student will analyze the important events that occurred after World War I and their impact on Georgia.</a:t>
            </a:r>
          </a:p>
          <a:p>
            <a:pPr marL="0" indent="0">
              <a:buNone/>
            </a:pPr>
            <a:r>
              <a:rPr lang="en-US" dirty="0"/>
              <a:t>a. Describe the impact of the boll weevil and drought on Georgia.</a:t>
            </a:r>
          </a:p>
          <a:p>
            <a:pPr marL="0" indent="0">
              <a:buNone/>
            </a:pPr>
            <a:r>
              <a:rPr lang="en-US" dirty="0"/>
              <a:t>b. Explain economic factors that resulted in the Great Depression</a:t>
            </a:r>
            <a:r>
              <a:rPr lang="en-US" dirty="0" smtClean="0"/>
              <a:t>.</a:t>
            </a:r>
          </a:p>
          <a:p>
            <a:pPr marL="0" indent="0">
              <a:buNone/>
            </a:pPr>
            <a:endParaRPr lang="en-US" dirty="0"/>
          </a:p>
          <a:p>
            <a:pPr marL="0" indent="0">
              <a:buNone/>
            </a:pPr>
            <a:r>
              <a:rPr lang="en-US" b="1" dirty="0"/>
              <a:t>SSE1 The student will give examples of the kinds of goods and services produced in Georgia in different historical periods.</a:t>
            </a:r>
            <a:endParaRPr lang="en-US" b="1" dirty="0"/>
          </a:p>
        </p:txBody>
      </p:sp>
    </p:spTree>
    <p:extLst>
      <p:ext uri="{BB962C8B-B14F-4D97-AF65-F5344CB8AC3E}">
        <p14:creationId xmlns:p14="http://schemas.microsoft.com/office/powerpoint/2010/main" val="2872938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southcarolina1670.files.wordpress.com/2011/10/great-depression-famil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1"/>
            <a:ext cx="4194072" cy="32004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media-3.web.britannica.com/eb-media/11/95711-004-3750B84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2362200"/>
            <a:ext cx="5238750" cy="4162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336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0" y="228600"/>
            <a:ext cx="9144000" cy="1143000"/>
          </a:xfrm>
        </p:spPr>
        <p:txBody>
          <a:bodyPr/>
          <a:lstStyle/>
          <a:p>
            <a:r>
              <a:rPr lang="en-US" dirty="0">
                <a:effectLst>
                  <a:outerShdw blurRad="38100" dist="38100" dir="2700000" algn="tl">
                    <a:srgbClr val="C0C0C0"/>
                  </a:outerShdw>
                </a:effectLst>
                <a:latin typeface="Arial Black" pitchFamily="34" charset="0"/>
              </a:rPr>
              <a:t>Easing the Burden</a:t>
            </a:r>
          </a:p>
        </p:txBody>
      </p:sp>
      <p:sp>
        <p:nvSpPr>
          <p:cNvPr id="93187" name="Rectangle 3"/>
          <p:cNvSpPr>
            <a:spLocks noGrp="1" noChangeArrowheads="1"/>
          </p:cNvSpPr>
          <p:nvPr>
            <p:ph type="body" idx="1"/>
          </p:nvPr>
        </p:nvSpPr>
        <p:spPr>
          <a:xfrm>
            <a:off x="381000" y="1219200"/>
            <a:ext cx="8534400" cy="5181600"/>
          </a:xfrm>
        </p:spPr>
        <p:txBody>
          <a:bodyPr/>
          <a:lstStyle/>
          <a:p>
            <a:r>
              <a:rPr lang="en-US" dirty="0">
                <a:latin typeface="Arial" charset="0"/>
                <a:cs typeface="Arial" charset="0"/>
              </a:rPr>
              <a:t>President Hoover’s plan: government would buy farmer’s crops to help raise the </a:t>
            </a:r>
            <a:r>
              <a:rPr lang="en-US" dirty="0" smtClean="0">
                <a:latin typeface="Arial" charset="0"/>
                <a:cs typeface="Arial" charset="0"/>
              </a:rPr>
              <a:t>price.</a:t>
            </a:r>
            <a:endParaRPr lang="en-US" dirty="0">
              <a:latin typeface="Arial" charset="0"/>
              <a:cs typeface="Arial" charset="0"/>
            </a:endParaRPr>
          </a:p>
          <a:p>
            <a:r>
              <a:rPr lang="en-US" dirty="0">
                <a:latin typeface="Arial" charset="0"/>
                <a:cs typeface="Arial" charset="0"/>
              </a:rPr>
              <a:t>Plan did not work, but the food and cotton were used to help the </a:t>
            </a:r>
            <a:r>
              <a:rPr lang="en-US" dirty="0" smtClean="0">
                <a:latin typeface="Arial" charset="0"/>
                <a:cs typeface="Arial" charset="0"/>
              </a:rPr>
              <a:t>needy.</a:t>
            </a:r>
            <a:endParaRPr lang="en-US" dirty="0">
              <a:latin typeface="Arial" charset="0"/>
              <a:cs typeface="Arial" charset="0"/>
            </a:endParaRPr>
          </a:p>
          <a:p>
            <a:r>
              <a:rPr lang="en-US" dirty="0">
                <a:latin typeface="Arial" charset="0"/>
                <a:cs typeface="Arial" charset="0"/>
              </a:rPr>
              <a:t>Another plan was to hire unemployed people to do work for the </a:t>
            </a:r>
            <a:r>
              <a:rPr lang="en-US" dirty="0" smtClean="0">
                <a:latin typeface="Arial" charset="0"/>
                <a:cs typeface="Arial" charset="0"/>
              </a:rPr>
              <a:t>government.</a:t>
            </a:r>
            <a:endParaRPr lang="en-US" dirty="0">
              <a:latin typeface="Arial" charset="0"/>
              <a:cs typeface="Arial" charset="0"/>
            </a:endParaRPr>
          </a:p>
          <a:p>
            <a:r>
              <a:rPr lang="en-US" dirty="0">
                <a:latin typeface="Arial" charset="0"/>
                <a:cs typeface="Arial" charset="0"/>
              </a:rPr>
              <a:t>Plan did not employ enough people to really </a:t>
            </a:r>
            <a:r>
              <a:rPr lang="en-US" dirty="0" smtClean="0">
                <a:latin typeface="Arial" charset="0"/>
                <a:cs typeface="Arial" charset="0"/>
              </a:rPr>
              <a:t>help.</a:t>
            </a:r>
            <a:endParaRPr lang="en-US" dirty="0">
              <a:latin typeface="Arial" charset="0"/>
              <a:cs typeface="Arial" charset="0"/>
            </a:endParaRPr>
          </a:p>
          <a:p>
            <a:endParaRPr lang="en-US"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Essential Questions</a:t>
            </a:r>
            <a:endParaRPr lang="en-US" b="1" u="sng" dirty="0"/>
          </a:p>
        </p:txBody>
      </p:sp>
      <p:sp>
        <p:nvSpPr>
          <p:cNvPr id="3" name="Content Placeholder 2"/>
          <p:cNvSpPr>
            <a:spLocks noGrp="1"/>
          </p:cNvSpPr>
          <p:nvPr>
            <p:ph idx="1"/>
          </p:nvPr>
        </p:nvSpPr>
        <p:spPr/>
        <p:txBody>
          <a:bodyPr>
            <a:normAutofit fontScale="92500" lnSpcReduction="10000"/>
          </a:bodyPr>
          <a:lstStyle/>
          <a:p>
            <a:r>
              <a:rPr lang="en-US" dirty="0"/>
              <a:t>How did the boll weevil and the drought affect the economy of Georgia? E1</a:t>
            </a:r>
          </a:p>
          <a:p>
            <a:r>
              <a:rPr lang="en-US" dirty="0"/>
              <a:t>What specific economic problems in the south had Georgia in a negative economic situation even before the Great Depression? H8a</a:t>
            </a:r>
          </a:p>
          <a:p>
            <a:r>
              <a:rPr lang="en-US" dirty="0"/>
              <a:t>During the late teens of the 1900’s, what natural forces resulted in significant negative impact on the economy of the south? H8a</a:t>
            </a:r>
          </a:p>
          <a:p>
            <a:r>
              <a:rPr lang="en-US" dirty="0"/>
              <a:t>How did economic factors lead to the Great Depression? H8b</a:t>
            </a:r>
          </a:p>
        </p:txBody>
      </p:sp>
    </p:spTree>
    <p:extLst>
      <p:ext uri="{BB962C8B-B14F-4D97-AF65-F5344CB8AC3E}">
        <p14:creationId xmlns:p14="http://schemas.microsoft.com/office/powerpoint/2010/main" val="3978783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0" y="0"/>
            <a:ext cx="8991600" cy="1143000"/>
          </a:xfrm>
        </p:spPr>
        <p:txBody>
          <a:bodyPr>
            <a:normAutofit fontScale="90000"/>
          </a:bodyPr>
          <a:lstStyle/>
          <a:p>
            <a:r>
              <a:rPr lang="en-US" sz="4000" dirty="0" smtClean="0">
                <a:effectLst>
                  <a:outerShdw blurRad="38100" dist="38100" dir="2700000" algn="tl">
                    <a:srgbClr val="C0C0C0"/>
                  </a:outerShdw>
                </a:effectLst>
                <a:latin typeface="Arial Black" pitchFamily="34" charset="0"/>
              </a:rPr>
              <a:t>Georgia’s Famers Suffer Financially</a:t>
            </a:r>
            <a:endParaRPr lang="en-US" sz="4000" dirty="0">
              <a:effectLst>
                <a:outerShdw blurRad="38100" dist="38100" dir="2700000" algn="tl">
                  <a:srgbClr val="C0C0C0"/>
                </a:outerShdw>
              </a:effectLst>
              <a:latin typeface="Arial Black" pitchFamily="34" charset="0"/>
            </a:endParaRPr>
          </a:p>
        </p:txBody>
      </p:sp>
      <p:sp>
        <p:nvSpPr>
          <p:cNvPr id="86019" name="Rectangle 3"/>
          <p:cNvSpPr>
            <a:spLocks noGrp="1" noChangeArrowheads="1"/>
          </p:cNvSpPr>
          <p:nvPr>
            <p:ph type="body" idx="1"/>
          </p:nvPr>
        </p:nvSpPr>
        <p:spPr>
          <a:xfrm>
            <a:off x="0" y="1219200"/>
            <a:ext cx="9144000" cy="5638800"/>
          </a:xfrm>
        </p:spPr>
        <p:txBody>
          <a:bodyPr>
            <a:normAutofit/>
          </a:bodyPr>
          <a:lstStyle/>
          <a:p>
            <a:r>
              <a:rPr lang="en-US" dirty="0" smtClean="0">
                <a:latin typeface="Arial" charset="0"/>
              </a:rPr>
              <a:t>During the 1920s through 1945 there were three main reasons Georgia’s economy suffered.  Because Georgia’s economy was mainly based around agriculture the state’s farmers also suffered.</a:t>
            </a:r>
          </a:p>
          <a:p>
            <a:pPr>
              <a:buNone/>
            </a:pPr>
            <a:endParaRPr lang="en-US" dirty="0" smtClean="0">
              <a:latin typeface="Arial" charset="0"/>
            </a:endParaRPr>
          </a:p>
          <a:p>
            <a:r>
              <a:rPr lang="en-US" dirty="0" smtClean="0">
                <a:latin typeface="Arial" charset="0"/>
              </a:rPr>
              <a:t>There were three main reasons the farmers suffered financially: the introduction of the boll weevil, drought and the Great Depression.</a:t>
            </a:r>
          </a:p>
          <a:p>
            <a:pPr>
              <a:buNone/>
            </a:pPr>
            <a:endParaRPr lang="en-US" dirty="0">
              <a:latin typeface="Arial" charset="0"/>
            </a:endParaRPr>
          </a:p>
          <a:p>
            <a:pPr>
              <a:buNone/>
            </a:pPr>
            <a:endParaRPr lang="en-US"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86019">
                                            <p:txEl>
                                              <p:pRg st="2" end="2"/>
                                            </p:txEl>
                                          </p:spTgt>
                                        </p:tgtEl>
                                        <p:attrNameLst>
                                          <p:attrName>style.visibility</p:attrName>
                                        </p:attrNameLst>
                                      </p:cBhvr>
                                      <p:to>
                                        <p:strVal val="visible"/>
                                      </p:to>
                                    </p:set>
                                    <p:anim calcmode="lin" valueType="num">
                                      <p:cBhvr additive="base">
                                        <p:cTn id="13" dur="500" fill="hold"/>
                                        <p:tgtEl>
                                          <p:spTgt spid="8601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60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latin typeface="Arial" pitchFamily="34" charset="0"/>
                <a:cs typeface="Arial" pitchFamily="34" charset="0"/>
              </a:rPr>
              <a:t>The Boll Weevil</a:t>
            </a:r>
            <a:endParaRPr lang="en-US" b="1" dirty="0">
              <a:latin typeface="Arial" pitchFamily="34" charset="0"/>
              <a:cs typeface="Arial" pitchFamily="34" charset="0"/>
            </a:endParaRPr>
          </a:p>
        </p:txBody>
      </p:sp>
      <p:sp>
        <p:nvSpPr>
          <p:cNvPr id="3" name="Content Placeholder 2"/>
          <p:cNvSpPr>
            <a:spLocks noGrp="1"/>
          </p:cNvSpPr>
          <p:nvPr>
            <p:ph idx="1"/>
          </p:nvPr>
        </p:nvSpPr>
        <p:spPr>
          <a:xfrm>
            <a:off x="0" y="838200"/>
            <a:ext cx="9144000" cy="6019800"/>
          </a:xfrm>
        </p:spPr>
        <p:txBody>
          <a:bodyPr>
            <a:normAutofit/>
          </a:bodyPr>
          <a:lstStyle/>
          <a:p>
            <a:r>
              <a:rPr lang="en-US" b="1" u="sng" dirty="0" smtClean="0">
                <a:latin typeface="Arial" charset="0"/>
              </a:rPr>
              <a:t>The Boll Weevil:</a:t>
            </a:r>
          </a:p>
          <a:p>
            <a:pPr lvl="1"/>
            <a:r>
              <a:rPr lang="en-US" dirty="0" smtClean="0">
                <a:latin typeface="Arial" charset="0"/>
              </a:rPr>
              <a:t>Georgia’s major agricultural crop was almost destroyed in the 1920s.  </a:t>
            </a:r>
            <a:endParaRPr lang="en-US" dirty="0" smtClean="0">
              <a:latin typeface="Arial" charset="0"/>
            </a:endParaRPr>
          </a:p>
          <a:p>
            <a:pPr lvl="1"/>
            <a:endParaRPr lang="en-US" dirty="0" smtClean="0">
              <a:latin typeface="Arial" charset="0"/>
            </a:endParaRPr>
          </a:p>
          <a:p>
            <a:pPr lvl="1"/>
            <a:r>
              <a:rPr lang="en-US" dirty="0" smtClean="0">
                <a:latin typeface="Arial" charset="0"/>
              </a:rPr>
              <a:t>The boll weevil insect ate most of Georgia’s cotton plants resulting in the loss of millions of acres of cotton.</a:t>
            </a:r>
          </a:p>
          <a:p>
            <a:pPr>
              <a:buNone/>
            </a:pPr>
            <a:endParaRPr lang="en-US" dirty="0" smtClean="0">
              <a:latin typeface="Arial"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latin typeface="Arial" pitchFamily="34" charset="0"/>
                <a:cs typeface="Arial" pitchFamily="34" charset="0"/>
              </a:rPr>
              <a:t>The Boll Weevil</a:t>
            </a:r>
            <a:endParaRPr lang="en-US" b="1" dirty="0">
              <a:latin typeface="Arial" pitchFamily="34" charset="0"/>
              <a:cs typeface="Arial" pitchFamily="34" charset="0"/>
            </a:endParaRPr>
          </a:p>
        </p:txBody>
      </p:sp>
      <p:sp>
        <p:nvSpPr>
          <p:cNvPr id="3" name="Content Placeholder 2"/>
          <p:cNvSpPr>
            <a:spLocks noGrp="1"/>
          </p:cNvSpPr>
          <p:nvPr>
            <p:ph idx="1"/>
          </p:nvPr>
        </p:nvSpPr>
        <p:spPr>
          <a:xfrm>
            <a:off x="0" y="838200"/>
            <a:ext cx="9144000" cy="6019800"/>
          </a:xfrm>
        </p:spPr>
        <p:txBody>
          <a:bodyPr>
            <a:normAutofit/>
          </a:bodyPr>
          <a:lstStyle/>
          <a:p>
            <a:pPr lvl="1"/>
            <a:r>
              <a:rPr lang="en-US" dirty="0" smtClean="0">
                <a:latin typeface="Arial" pitchFamily="34" charset="0"/>
                <a:cs typeface="Arial" pitchFamily="34" charset="0"/>
              </a:rPr>
              <a:t>The </a:t>
            </a:r>
            <a:r>
              <a:rPr lang="en-US" dirty="0" smtClean="0">
                <a:latin typeface="Arial" pitchFamily="34" charset="0"/>
                <a:cs typeface="Arial" pitchFamily="34" charset="0"/>
              </a:rPr>
              <a:t>primary damage to cotton occurs when female boll weevils deposit eggs in fruiting structures on developing cotton plants</a:t>
            </a:r>
            <a:r>
              <a:rPr lang="en-US" dirty="0" smtClean="0">
                <a:latin typeface="Arial" pitchFamily="34" charset="0"/>
                <a:cs typeface="Arial" pitchFamily="34" charset="0"/>
              </a:rPr>
              <a:t>.</a:t>
            </a:r>
          </a:p>
          <a:p>
            <a:pPr marL="457200" lvl="1" indent="0">
              <a:buNone/>
            </a:pPr>
            <a:endParaRPr lang="en-US" dirty="0" smtClean="0">
              <a:latin typeface="Arial" pitchFamily="34" charset="0"/>
              <a:cs typeface="Arial" pitchFamily="34" charset="0"/>
            </a:endParaRPr>
          </a:p>
          <a:p>
            <a:pPr lvl="2"/>
            <a:r>
              <a:rPr lang="en-US" dirty="0" smtClean="0">
                <a:latin typeface="Arial" charset="0"/>
              </a:rPr>
              <a:t>The boll weevil comes from Mexico and could be found through many other southern states such as Texas and Louisiana</a:t>
            </a:r>
            <a:r>
              <a:rPr lang="en-US" dirty="0" smtClean="0">
                <a:latin typeface="Arial" charset="0"/>
              </a:rPr>
              <a:t>.</a:t>
            </a:r>
          </a:p>
          <a:p>
            <a:pPr marL="914400" lvl="2" indent="0">
              <a:buNone/>
            </a:pPr>
            <a:endParaRPr lang="en-US" dirty="0" smtClean="0">
              <a:latin typeface="Arial" charset="0"/>
            </a:endParaRPr>
          </a:p>
          <a:p>
            <a:pPr lvl="2"/>
            <a:r>
              <a:rPr lang="en-US" dirty="0" smtClean="0">
                <a:latin typeface="Arial" charset="0"/>
              </a:rPr>
              <a:t>Even today Georgia farmers are fighting to keep the boll weevil out of Georgia through the use of chemical insecticides and traps.</a:t>
            </a:r>
          </a:p>
          <a:p>
            <a:pPr>
              <a:buNone/>
            </a:pPr>
            <a:endParaRPr lang="en-US" dirty="0" smtClean="0">
              <a:latin typeface="Arial" charset="0"/>
            </a:endParaRPr>
          </a:p>
          <a:p>
            <a:endParaRPr lang="en-US" dirty="0"/>
          </a:p>
        </p:txBody>
      </p:sp>
    </p:spTree>
    <p:extLst>
      <p:ext uri="{BB962C8B-B14F-4D97-AF65-F5344CB8AC3E}">
        <p14:creationId xmlns:p14="http://schemas.microsoft.com/office/powerpoint/2010/main" val="2532687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latin typeface="Arial" pitchFamily="34" charset="0"/>
                <a:cs typeface="Arial" pitchFamily="34" charset="0"/>
              </a:rPr>
              <a:t>The Boll Weevil</a:t>
            </a:r>
            <a:endParaRPr lang="en-US" b="1" dirty="0">
              <a:latin typeface="Arial" pitchFamily="34" charset="0"/>
              <a:cs typeface="Arial" pitchFamily="34" charset="0"/>
            </a:endParaRPr>
          </a:p>
        </p:txBody>
      </p:sp>
      <p:sp>
        <p:nvSpPr>
          <p:cNvPr id="3" name="Content Placeholder 2"/>
          <p:cNvSpPr>
            <a:spLocks noGrp="1"/>
          </p:cNvSpPr>
          <p:nvPr>
            <p:ph idx="1"/>
          </p:nvPr>
        </p:nvSpPr>
        <p:spPr>
          <a:xfrm>
            <a:off x="0" y="838200"/>
            <a:ext cx="9144000" cy="6019800"/>
          </a:xfrm>
        </p:spPr>
        <p:txBody>
          <a:bodyPr>
            <a:normAutofit fontScale="92500" lnSpcReduction="10000"/>
          </a:bodyPr>
          <a:lstStyle/>
          <a:p>
            <a:r>
              <a:rPr lang="en-US" dirty="0" smtClean="0">
                <a:latin typeface="Arial" charset="0"/>
              </a:rPr>
              <a:t>Farmers </a:t>
            </a:r>
            <a:r>
              <a:rPr lang="en-US" dirty="0" smtClean="0">
                <a:latin typeface="Arial" charset="0"/>
              </a:rPr>
              <a:t>were losing money because their crops were destroyed.</a:t>
            </a:r>
          </a:p>
          <a:p>
            <a:endParaRPr lang="en-US" dirty="0" smtClean="0">
              <a:latin typeface="Arial" charset="0"/>
            </a:endParaRPr>
          </a:p>
          <a:p>
            <a:r>
              <a:rPr lang="en-US" dirty="0" smtClean="0">
                <a:latin typeface="Arial" charset="0"/>
              </a:rPr>
              <a:t> Price of cotton also dropped because there was little demand for it.</a:t>
            </a:r>
          </a:p>
          <a:p>
            <a:pPr>
              <a:buNone/>
            </a:pPr>
            <a:endParaRPr lang="en-US" dirty="0" smtClean="0">
              <a:latin typeface="Arial" charset="0"/>
            </a:endParaRPr>
          </a:p>
          <a:p>
            <a:r>
              <a:rPr lang="en-US" dirty="0" smtClean="0">
                <a:latin typeface="Arial" charset="0"/>
              </a:rPr>
              <a:t>Farmers were also hurt because during World War I there was a huge demand for cotton and farmers were getting paid as much as 3 times the normal rate for cotton (the cotton was used to make clothing for the soldiers).  Because of the high demand cotton became the “King” crop in Georgia – King Cotton.</a:t>
            </a:r>
          </a:p>
          <a:p>
            <a:endParaRPr lang="en-US" dirty="0"/>
          </a:p>
        </p:txBody>
      </p:sp>
    </p:spTree>
    <p:extLst>
      <p:ext uri="{BB962C8B-B14F-4D97-AF65-F5344CB8AC3E}">
        <p14:creationId xmlns:p14="http://schemas.microsoft.com/office/powerpoint/2010/main" val="3593618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2.bp.blogspot.com/__BgJTIcm_qg/TFZoeR7A7aI/AAAAAAAAJ0A/L6my3EnXDpo/s1600/Boll+Weevil.jpg"/>
          <p:cNvPicPr>
            <a:picLocks noChangeAspect="1" noChangeArrowheads="1"/>
          </p:cNvPicPr>
          <p:nvPr/>
        </p:nvPicPr>
        <p:blipFill>
          <a:blip r:embed="rId2" cstate="print"/>
          <a:srcRect/>
          <a:stretch>
            <a:fillRect/>
          </a:stretch>
        </p:blipFill>
        <p:spPr bwMode="auto">
          <a:xfrm>
            <a:off x="2057400" y="1219200"/>
            <a:ext cx="5400869" cy="5475365"/>
          </a:xfrm>
          <a:prstGeom prst="rect">
            <a:avLst/>
          </a:prstGeom>
          <a:noFill/>
        </p:spPr>
      </p:pic>
      <p:sp>
        <p:nvSpPr>
          <p:cNvPr id="4" name="Title 3"/>
          <p:cNvSpPr>
            <a:spLocks noGrp="1"/>
          </p:cNvSpPr>
          <p:nvPr>
            <p:ph type="title"/>
          </p:nvPr>
        </p:nvSpPr>
        <p:spPr/>
        <p:txBody>
          <a:bodyPr/>
          <a:lstStyle/>
          <a:p>
            <a:r>
              <a:rPr lang="en-US" b="1" dirty="0" smtClean="0">
                <a:latin typeface="Arial" pitchFamily="34" charset="0"/>
                <a:cs typeface="Arial" pitchFamily="34" charset="0"/>
              </a:rPr>
              <a:t>That’s One Ugly Beetle!</a:t>
            </a:r>
            <a:endParaRPr lang="en-U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C0C0C0"/>
                  </a:outerShdw>
                </a:effectLst>
                <a:latin typeface="Arial Black" pitchFamily="34" charset="0"/>
              </a:rPr>
              <a:t>Drought in Georgia</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dirty="0" smtClean="0">
                <a:latin typeface="Arial" charset="0"/>
              </a:rPr>
              <a:t>In 1924-1925 a major drought (period with little or no rain) hit Georgia</a:t>
            </a:r>
            <a:r>
              <a:rPr lang="en-US" dirty="0" smtClean="0">
                <a:latin typeface="Arial" charset="0"/>
              </a:rPr>
              <a:t>.</a:t>
            </a:r>
          </a:p>
          <a:p>
            <a:endParaRPr lang="en-US" dirty="0" smtClean="0">
              <a:latin typeface="Arial" charset="0"/>
            </a:endParaRPr>
          </a:p>
          <a:p>
            <a:r>
              <a:rPr lang="en-US" dirty="0" smtClean="0">
                <a:latin typeface="Arial" charset="0"/>
              </a:rPr>
              <a:t>Many farmers gave up their farms in search of income.  Some moved up north to the big urban centers of Chicago and Detroit.</a:t>
            </a:r>
          </a:p>
          <a:p>
            <a:endParaRPr lang="en-US" dirty="0"/>
          </a:p>
        </p:txBody>
      </p:sp>
    </p:spTree>
    <p:extLst>
      <p:ext uri="{BB962C8B-B14F-4D97-AF65-F5344CB8AC3E}">
        <p14:creationId xmlns:p14="http://schemas.microsoft.com/office/powerpoint/2010/main" val="3101958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TotalTime>
  <Words>990</Words>
  <Application>Microsoft Office PowerPoint</Application>
  <PresentationFormat>On-screen Show (4:3)</PresentationFormat>
  <Paragraphs>84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Arial Black</vt:lpstr>
      <vt:lpstr>Calibri</vt:lpstr>
      <vt:lpstr>Office Theme</vt:lpstr>
      <vt:lpstr>1920-1945:  The Impact of the Great Depression of Georgia (Chapter 11)</vt:lpstr>
      <vt:lpstr>GPS</vt:lpstr>
      <vt:lpstr>Essential Questions</vt:lpstr>
      <vt:lpstr>Georgia’s Famers Suffer Financially</vt:lpstr>
      <vt:lpstr>The Boll Weevil</vt:lpstr>
      <vt:lpstr>The Boll Weevil</vt:lpstr>
      <vt:lpstr>The Boll Weevil</vt:lpstr>
      <vt:lpstr>That’s One Ugly Beetle!</vt:lpstr>
      <vt:lpstr>Drought in Georgia</vt:lpstr>
      <vt:lpstr>PowerPoint Presentation</vt:lpstr>
      <vt:lpstr>Drought in Georgia</vt:lpstr>
      <vt:lpstr>The Great Depression</vt:lpstr>
      <vt:lpstr>The Great Depression</vt:lpstr>
      <vt:lpstr>PowerPoint Presentation</vt:lpstr>
      <vt:lpstr>It started with a “Crash”</vt:lpstr>
      <vt:lpstr>Causes of the Depression</vt:lpstr>
      <vt:lpstr>Causes of the Depression</vt:lpstr>
      <vt:lpstr>Living Through the Depression</vt:lpstr>
      <vt:lpstr>PowerPoint Presentation</vt:lpstr>
      <vt:lpstr>PowerPoint Presentation</vt:lpstr>
      <vt:lpstr>Easing the Burden</vt:lpstr>
    </vt:vector>
  </TitlesOfParts>
  <Company>RCPS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kwest</dc:creator>
  <cp:lastModifiedBy>Bryan West</cp:lastModifiedBy>
  <cp:revision>33</cp:revision>
  <dcterms:created xsi:type="dcterms:W3CDTF">2011-04-21T01:50:43Z</dcterms:created>
  <dcterms:modified xsi:type="dcterms:W3CDTF">2015-03-23T01:10:49Z</dcterms:modified>
</cp:coreProperties>
</file>